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Lst>
  <p:sldSz cx="10058400" cy="7772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 id="2" name="Microsoft Office User" initials="Office [2]"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52044"/>
    <a:srgbClr val="941651"/>
    <a:srgbClr val="941100"/>
    <a:srgbClr val="610B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76"/>
    <p:restoredTop sz="94658"/>
  </p:normalViewPr>
  <p:slideViewPr>
    <p:cSldViewPr snapToGrid="0" snapToObjects="1" showGuides="1">
      <p:cViewPr varScale="1">
        <p:scale>
          <a:sx n="106" d="100"/>
          <a:sy n="106" d="100"/>
        </p:scale>
        <p:origin x="2504" y="176"/>
      </p:cViewPr>
      <p:guideLst>
        <p:guide orient="horz" pos="2448"/>
        <p:guide pos="3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1272011"/>
            <a:ext cx="8549640" cy="2705947"/>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257300" y="4082310"/>
            <a:ext cx="7543800" cy="1876530"/>
          </a:xfrm>
        </p:spPr>
        <p:txBody>
          <a:bodyPr/>
          <a:lstStyle>
            <a:lvl1pPr marL="0" indent="0" algn="ctr">
              <a:buNone/>
              <a:defRPr sz="2640"/>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8043" y="413808"/>
            <a:ext cx="2168843"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91515" y="413808"/>
            <a:ext cx="6380798" cy="65867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277" y="1937705"/>
            <a:ext cx="8675370" cy="3233102"/>
          </a:xfrm>
        </p:spPr>
        <p:txBody>
          <a:bodyPr anchor="b"/>
          <a:lstStyle>
            <a:lvl1pPr>
              <a:defRPr sz="6600"/>
            </a:lvl1pPr>
          </a:lstStyle>
          <a:p>
            <a:r>
              <a:rPr lang="en-US"/>
              <a:t>Click to edit Master title style</a:t>
            </a:r>
            <a:endParaRPr lang="en-US" dirty="0"/>
          </a:p>
        </p:txBody>
      </p:sp>
      <p:sp>
        <p:nvSpPr>
          <p:cNvPr id="3" name="Text Placeholder 2"/>
          <p:cNvSpPr>
            <a:spLocks noGrp="1"/>
          </p:cNvSpPr>
          <p:nvPr>
            <p:ph type="body" idx="1"/>
          </p:nvPr>
        </p:nvSpPr>
        <p:spPr>
          <a:xfrm>
            <a:off x="686277" y="5201393"/>
            <a:ext cx="8675370" cy="1700212"/>
          </a:xfrm>
        </p:spPr>
        <p:txBody>
          <a:bodyPr/>
          <a:lstStyle>
            <a:lvl1pPr marL="0" indent="0">
              <a:buNone/>
              <a:defRPr sz="2640">
                <a:solidFill>
                  <a:schemeClr val="tx1"/>
                </a:solidFill>
              </a:defRPr>
            </a:lvl1pPr>
            <a:lvl2pPr marL="502920" indent="0">
              <a:buNone/>
              <a:defRPr sz="2200">
                <a:solidFill>
                  <a:schemeClr val="tx1">
                    <a:tint val="75000"/>
                  </a:schemeClr>
                </a:solidFill>
              </a:defRPr>
            </a:lvl2pPr>
            <a:lvl3pPr marL="1005840" indent="0">
              <a:buNone/>
              <a:defRPr sz="1980">
                <a:solidFill>
                  <a:schemeClr val="tx1">
                    <a:tint val="75000"/>
                  </a:schemeClr>
                </a:solidFill>
              </a:defRPr>
            </a:lvl3pPr>
            <a:lvl4pPr marL="1508760" indent="0">
              <a:buNone/>
              <a:defRPr sz="1760">
                <a:solidFill>
                  <a:schemeClr val="tx1">
                    <a:tint val="75000"/>
                  </a:schemeClr>
                </a:solidFill>
              </a:defRPr>
            </a:lvl4pPr>
            <a:lvl5pPr marL="2011680" indent="0">
              <a:buNone/>
              <a:defRPr sz="1760">
                <a:solidFill>
                  <a:schemeClr val="tx1">
                    <a:tint val="75000"/>
                  </a:schemeClr>
                </a:solidFill>
              </a:defRPr>
            </a:lvl5pPr>
            <a:lvl6pPr marL="2514600" indent="0">
              <a:buNone/>
              <a:defRPr sz="1760">
                <a:solidFill>
                  <a:schemeClr val="tx1">
                    <a:tint val="75000"/>
                  </a:schemeClr>
                </a:solidFill>
              </a:defRPr>
            </a:lvl6pPr>
            <a:lvl7pPr marL="3017520" indent="0">
              <a:buNone/>
              <a:defRPr sz="1760">
                <a:solidFill>
                  <a:schemeClr val="tx1">
                    <a:tint val="75000"/>
                  </a:schemeClr>
                </a:solidFill>
              </a:defRPr>
            </a:lvl7pPr>
            <a:lvl8pPr marL="3520440" indent="0">
              <a:buNone/>
              <a:defRPr sz="1760">
                <a:solidFill>
                  <a:schemeClr val="tx1">
                    <a:tint val="75000"/>
                  </a:schemeClr>
                </a:solidFill>
              </a:defRPr>
            </a:lvl8pPr>
            <a:lvl9pPr marL="4023360" indent="0">
              <a:buNone/>
              <a:defRPr sz="1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1515" y="2069042"/>
            <a:ext cx="427482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2065" y="2069042"/>
            <a:ext cx="427482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F498F77-2D3E-D143-AA00-F22961F968C9}" type="datetimeFigureOut">
              <a:rPr lang="en-US" smtClean="0"/>
              <a:t>9/18/25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825" y="413810"/>
            <a:ext cx="867537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692826" y="1905318"/>
            <a:ext cx="4255174"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4" name="Content Placeholder 3"/>
          <p:cNvSpPr>
            <a:spLocks noGrp="1"/>
          </p:cNvSpPr>
          <p:nvPr>
            <p:ph sz="half" idx="2"/>
          </p:nvPr>
        </p:nvSpPr>
        <p:spPr>
          <a:xfrm>
            <a:off x="692826" y="2839085"/>
            <a:ext cx="4255174"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2066" y="1905318"/>
            <a:ext cx="4276130"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6" name="Content Placeholder 5"/>
          <p:cNvSpPr>
            <a:spLocks noGrp="1"/>
          </p:cNvSpPr>
          <p:nvPr>
            <p:ph sz="quarter" idx="4"/>
          </p:nvPr>
        </p:nvSpPr>
        <p:spPr>
          <a:xfrm>
            <a:off x="5092066" y="2839085"/>
            <a:ext cx="4276130"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F498F77-2D3E-D143-AA00-F22961F968C9}" type="datetimeFigureOut">
              <a:rPr lang="en-US" smtClean="0"/>
              <a:t>9/18/25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F498F77-2D3E-D143-AA00-F22961F968C9}" type="datetimeFigureOut">
              <a:rPr lang="en-US" smtClean="0"/>
              <a:t>9/18/25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498F77-2D3E-D143-AA00-F22961F968C9}" type="datetimeFigureOut">
              <a:rPr lang="en-US" smtClean="0"/>
              <a:t>9/18/25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Content Placeholder 2"/>
          <p:cNvSpPr>
            <a:spLocks noGrp="1"/>
          </p:cNvSpPr>
          <p:nvPr>
            <p:ph idx="1"/>
          </p:nvPr>
        </p:nvSpPr>
        <p:spPr>
          <a:xfrm>
            <a:off x="4276130" y="1119083"/>
            <a:ext cx="5092065" cy="5523442"/>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FF498F77-2D3E-D143-AA00-F22961F968C9}" type="datetimeFigureOut">
              <a:rPr lang="en-US" smtClean="0"/>
              <a:t>9/18/25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76130" y="1119083"/>
            <a:ext cx="5092065" cy="5523442"/>
          </a:xfrm>
        </p:spPr>
        <p:txBody>
          <a:bodyPr anchor="t"/>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FF498F77-2D3E-D143-AA00-F22961F968C9}" type="datetimeFigureOut">
              <a:rPr lang="en-US" smtClean="0"/>
              <a:t>9/18/25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1515" y="7203865"/>
            <a:ext cx="2263140"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FF498F77-2D3E-D143-AA00-F22961F968C9}" type="datetimeFigureOut">
              <a:rPr lang="en-US" smtClean="0"/>
              <a:t>9/18/25</a:t>
            </a:fld>
            <a:endParaRPr lang="en-US" dirty="0"/>
          </a:p>
        </p:txBody>
      </p:sp>
      <p:sp>
        <p:nvSpPr>
          <p:cNvPr id="5" name="Footer Placeholder 4"/>
          <p:cNvSpPr>
            <a:spLocks noGrp="1"/>
          </p:cNvSpPr>
          <p:nvPr>
            <p:ph type="ftr" sz="quarter" idx="3"/>
          </p:nvPr>
        </p:nvSpPr>
        <p:spPr>
          <a:xfrm>
            <a:off x="3331845" y="7203865"/>
            <a:ext cx="3394710"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103745" y="7203865"/>
            <a:ext cx="2263140"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8C4C1168-2736-7440-84EB-A28B9CBFC3EE}" type="slidenum">
              <a:rPr lang="en-US" smtClean="0"/>
              <a:t>‹#›</a:t>
            </a:fld>
            <a:endParaRPr lang="en-US" dirty="0"/>
          </a:p>
        </p:txBody>
      </p:sp>
    </p:spTree>
    <p:extLst>
      <p:ext uri="{BB962C8B-B14F-4D97-AF65-F5344CB8AC3E}">
        <p14:creationId xmlns:p14="http://schemas.microsoft.com/office/powerpoint/2010/main" val="16510756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005840" rtl="0" eaLnBrk="1" latinLnBrk="0" hangingPunct="1">
        <a:lnSpc>
          <a:spcPct val="90000"/>
        </a:lnSpc>
        <a:spcBef>
          <a:spcPct val="0"/>
        </a:spcBef>
        <a:buNone/>
        <a:defRPr sz="484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473700" y="577778"/>
            <a:ext cx="4240373" cy="973115"/>
          </a:xfrm>
          <a:prstGeom prst="rect">
            <a:avLst/>
          </a:prstGeom>
        </p:spPr>
        <p:txBody>
          <a:bodyPr vert="horz" lIns="100584" tIns="50292" rIns="100584" bIns="50292"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200" b="1" dirty="0">
                <a:latin typeface="Calibri" charset="0"/>
                <a:ea typeface="Calibri" charset="0"/>
                <a:cs typeface="Calibri" charset="0"/>
              </a:rPr>
              <a:t>College of Agricultural, Consumer and Environmental Sciences</a:t>
            </a:r>
          </a:p>
          <a:p>
            <a:pPr algn="l"/>
            <a:endParaRPr lang="en-US" altLang="en-US" sz="2200" dirty="0">
              <a:latin typeface="Calibri" charset="0"/>
              <a:ea typeface="Calibri" charset="0"/>
              <a:cs typeface="Calibri" charset="0"/>
            </a:endParaRPr>
          </a:p>
        </p:txBody>
      </p:sp>
      <p:sp>
        <p:nvSpPr>
          <p:cNvPr id="6" name="Content Placeholder 3"/>
          <p:cNvSpPr txBox="1">
            <a:spLocks/>
          </p:cNvSpPr>
          <p:nvPr/>
        </p:nvSpPr>
        <p:spPr>
          <a:xfrm>
            <a:off x="5586101" y="4177438"/>
            <a:ext cx="3869060" cy="1951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en-US" sz="2500" b="1" dirty="0">
                <a:solidFill>
                  <a:srgbClr val="610B2B"/>
                </a:solidFill>
                <a:latin typeface="Calibri" charset="0"/>
                <a:ea typeface="Calibri" charset="0"/>
                <a:cs typeface="Calibri" charset="0"/>
              </a:rPr>
              <a:t>Field Day Program</a:t>
            </a:r>
            <a:br>
              <a:rPr lang="en-US" altLang="en-US" sz="2200" b="1" dirty="0">
                <a:solidFill>
                  <a:srgbClr val="610B2B"/>
                </a:solidFill>
                <a:latin typeface="Calibri" charset="0"/>
                <a:ea typeface="Calibri" charset="0"/>
                <a:cs typeface="Calibri" charset="0"/>
              </a:rPr>
            </a:br>
            <a:r>
              <a:rPr lang="en-US" altLang="en-US" sz="2000" dirty="0">
                <a:latin typeface="Calibri" charset="0"/>
                <a:ea typeface="Calibri" charset="0"/>
                <a:cs typeface="Calibri" charset="0"/>
              </a:rPr>
              <a:t>August 9, 2018</a:t>
            </a:r>
            <a:br>
              <a:rPr lang="en-US" altLang="en-US" sz="2000" dirty="0">
                <a:latin typeface="Calibri" charset="0"/>
                <a:ea typeface="Calibri" charset="0"/>
                <a:cs typeface="Calibri" charset="0"/>
              </a:rPr>
            </a:br>
            <a:r>
              <a:rPr lang="en-US" altLang="en-US" sz="2000" dirty="0">
                <a:latin typeface="Calibri" charset="0"/>
                <a:ea typeface="Calibri" charset="0"/>
                <a:cs typeface="Calibri" charset="0"/>
              </a:rPr>
              <a:t>2:30 p.m. to 9 p.m.</a:t>
            </a:r>
            <a:br>
              <a:rPr lang="en-US" altLang="en-US" sz="2000" dirty="0">
                <a:latin typeface="Calibri" charset="0"/>
                <a:ea typeface="Calibri" charset="0"/>
                <a:cs typeface="Calibri" charset="0"/>
              </a:rPr>
            </a:br>
            <a:br>
              <a:rPr lang="en-US" altLang="en-US" sz="2200" b="1" dirty="0">
                <a:latin typeface="Calibri" charset="0"/>
                <a:ea typeface="Calibri" charset="0"/>
                <a:cs typeface="Calibri" charset="0"/>
              </a:rPr>
            </a:br>
            <a:r>
              <a:rPr lang="en-US" altLang="en-US" sz="1600" b="1" dirty="0">
                <a:latin typeface="Calibri" charset="0"/>
                <a:ea typeface="Calibri" charset="0"/>
                <a:cs typeface="Calibri" charset="0"/>
              </a:rPr>
              <a:t>Agricultural Science Center </a:t>
            </a:r>
            <a:br>
              <a:rPr lang="en-US" altLang="en-US" sz="1600" b="1" dirty="0">
                <a:latin typeface="Calibri" charset="0"/>
                <a:ea typeface="Calibri" charset="0"/>
                <a:cs typeface="Calibri" charset="0"/>
              </a:rPr>
            </a:br>
            <a:r>
              <a:rPr lang="en-US" altLang="en-US" sz="1600" b="1" dirty="0">
                <a:latin typeface="Calibri" charset="0"/>
                <a:ea typeface="Calibri" charset="0"/>
                <a:cs typeface="Calibri" charset="0"/>
              </a:rPr>
              <a:t>at Tucumcari</a:t>
            </a:r>
            <a:br>
              <a:rPr lang="en-US" altLang="en-US" sz="1600" b="1" dirty="0">
                <a:latin typeface="Calibri" charset="0"/>
                <a:ea typeface="Calibri" charset="0"/>
                <a:cs typeface="Calibri" charset="0"/>
              </a:rPr>
            </a:br>
            <a:r>
              <a:rPr lang="en-US" altLang="en-US" sz="1200" dirty="0">
                <a:latin typeface="Calibri" charset="0"/>
                <a:ea typeface="Calibri" charset="0"/>
                <a:cs typeface="Calibri" charset="0"/>
              </a:rPr>
              <a:t>3 Miles Northeast of Tucumcari on Hwy 54</a:t>
            </a:r>
          </a:p>
          <a:p>
            <a:pPr marL="0" indent="0" algn="ctr">
              <a:buNone/>
            </a:pPr>
            <a:endParaRPr lang="en-US" altLang="en-US" sz="1800" dirty="0">
              <a:latin typeface="Arial" charset="0"/>
              <a:ea typeface="Arial" charset="0"/>
              <a:cs typeface="Arial" charset="0"/>
            </a:endParaRPr>
          </a:p>
        </p:txBody>
      </p:sp>
      <p:sp>
        <p:nvSpPr>
          <p:cNvPr id="8" name="Content Placeholder 2"/>
          <p:cNvSpPr txBox="1">
            <a:spLocks/>
          </p:cNvSpPr>
          <p:nvPr/>
        </p:nvSpPr>
        <p:spPr>
          <a:xfrm>
            <a:off x="363220" y="630193"/>
            <a:ext cx="4363720" cy="4433132"/>
          </a:xfrm>
          <a:prstGeom prst="rect">
            <a:avLst/>
          </a:prstGeom>
        </p:spPr>
        <p:txBody>
          <a:bodyPr vert="horz" lIns="100584" tIns="50292" rIns="100584" bIns="50292"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uFontTx/>
              <a:buNone/>
            </a:pPr>
            <a:r>
              <a:rPr lang="en-US" altLang="en-US" sz="1800" b="1" dirty="0">
                <a:latin typeface="Calibri" charset="0"/>
                <a:ea typeface="Calibri" charset="0"/>
                <a:cs typeface="Calibri" charset="0"/>
              </a:rPr>
              <a:t>Meal and Refreshment Sponsors</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Arch Hurley Conservancy District</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Farmer’s Electric Coop. Inc.</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Tucumcari Federal Savings &amp; Loan</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Tucumcari General Insurance</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Citizens Bank</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Canadian River Soil &amp; Water Conservation District</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Curtis &amp; Curtis Seed</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Farm Credit Services</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FNB New Mexico</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Everyone’s Federal Credit Union</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Tucumcari LP Gas &amp; Oil</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Box Irrigation</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Dickinson Implements</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Wells Fargo Bank, NA</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Young Insurance Company</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Lowe’s Grocery Store #94</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Tucumcari/Quay County</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Chamber of Commerce</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Family of Rex Kirksey</a:t>
            </a:r>
            <a:br>
              <a:rPr lang="en-US" altLang="en-US" sz="900" dirty="0">
                <a:latin typeface="Arial" charset="0"/>
                <a:ea typeface="Arial" charset="0"/>
                <a:cs typeface="Arial" charset="0"/>
              </a:rPr>
            </a:br>
            <a:endParaRPr lang="en-US" altLang="en-US" sz="900" dirty="0">
              <a:latin typeface="Arial" charset="0"/>
              <a:ea typeface="Arial" charset="0"/>
              <a:cs typeface="Arial" charset="0"/>
            </a:endParaRPr>
          </a:p>
          <a:p>
            <a:pPr algn="l"/>
            <a:endParaRPr lang="en-US" altLang="en-US" sz="900" dirty="0">
              <a:latin typeface="Arial" charset="0"/>
              <a:ea typeface="Arial" charset="0"/>
              <a:cs typeface="Arial" charset="0"/>
            </a:endParaRPr>
          </a:p>
        </p:txBody>
      </p:sp>
      <p:sp>
        <p:nvSpPr>
          <p:cNvPr id="9" name="Rectangle 8"/>
          <p:cNvSpPr/>
          <p:nvPr/>
        </p:nvSpPr>
        <p:spPr>
          <a:xfrm>
            <a:off x="251460" y="259841"/>
            <a:ext cx="9539442" cy="263113"/>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15" name="Rectangle 14"/>
          <p:cNvSpPr/>
          <p:nvPr/>
        </p:nvSpPr>
        <p:spPr>
          <a:xfrm>
            <a:off x="251460" y="7248181"/>
            <a:ext cx="9539441" cy="283763"/>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21" name="TextBox 20"/>
          <p:cNvSpPr txBox="1"/>
          <p:nvPr/>
        </p:nvSpPr>
        <p:spPr>
          <a:xfrm>
            <a:off x="322580" y="6760839"/>
            <a:ext cx="4526280" cy="380104"/>
          </a:xfrm>
          <a:prstGeom prst="rect">
            <a:avLst/>
          </a:prstGeom>
          <a:noFill/>
        </p:spPr>
        <p:txBody>
          <a:bodyPr wrap="square" rtlCol="0">
            <a:spAutoFit/>
          </a:bodyPr>
          <a:lstStyle/>
          <a:p>
            <a:pPr algn="ctr"/>
            <a:r>
              <a:rPr lang="en-US" sz="935" dirty="0">
                <a:latin typeface="Calibri" charset="0"/>
                <a:ea typeface="Calibri" charset="0"/>
                <a:cs typeface="Calibri" charset="0"/>
              </a:rPr>
              <a:t>New Mexico State University is an equal opportunity employer </a:t>
            </a:r>
            <a:br>
              <a:rPr lang="en-US" sz="935" dirty="0">
                <a:latin typeface="Calibri" charset="0"/>
                <a:ea typeface="Calibri" charset="0"/>
                <a:cs typeface="Calibri" charset="0"/>
              </a:rPr>
            </a:br>
            <a:r>
              <a:rPr lang="en-US" sz="935" dirty="0">
                <a:latin typeface="Calibri" charset="0"/>
                <a:ea typeface="Calibri" charset="0"/>
                <a:cs typeface="Calibri" charset="0"/>
              </a:rPr>
              <a:t>and educator. NMSU and the U.S. Department of Agriculture cooperating.</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3838" y="1348970"/>
            <a:ext cx="3790794" cy="2742009"/>
          </a:xfrm>
          <a:prstGeom prst="rect">
            <a:avLst/>
          </a:prstGeom>
        </p:spPr>
      </p:pic>
      <p:cxnSp>
        <p:nvCxnSpPr>
          <p:cNvPr id="12" name="Straight Connector 11"/>
          <p:cNvCxnSpPr/>
          <p:nvPr/>
        </p:nvCxnSpPr>
        <p:spPr>
          <a:xfrm>
            <a:off x="451413" y="6730260"/>
            <a:ext cx="42755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51413" y="6119212"/>
            <a:ext cx="4275527" cy="643533"/>
          </a:xfrm>
          <a:prstGeom prst="rect">
            <a:avLst/>
          </a:prstGeom>
          <a:noFill/>
        </p:spPr>
        <p:txBody>
          <a:bodyPr wrap="square" rtlCol="0">
            <a:spAutoFit/>
          </a:bodyPr>
          <a:lstStyle/>
          <a:p>
            <a:pPr algn="ctr"/>
            <a:r>
              <a:rPr lang="en-US" sz="1000" dirty="0"/>
              <a:t>The College of Agricultural, Consumer and Environmental Sciences is an engine for economic and community development in New Mexico, improving the lives of New Mexicans through academic, research, and Extension programs. </a:t>
            </a:r>
          </a:p>
          <a:p>
            <a:pPr algn="ctr"/>
            <a:endParaRPr lang="en-US" sz="1000" dirty="0"/>
          </a:p>
        </p:txBody>
      </p:sp>
      <p:sp>
        <p:nvSpPr>
          <p:cNvPr id="13" name="Rectangle 12"/>
          <p:cNvSpPr/>
          <p:nvPr/>
        </p:nvSpPr>
        <p:spPr>
          <a:xfrm>
            <a:off x="5700543" y="6322102"/>
            <a:ext cx="698074" cy="763400"/>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Text Box 21"/>
          <p:cNvSpPr txBox="1"/>
          <p:nvPr/>
        </p:nvSpPr>
        <p:spPr>
          <a:xfrm>
            <a:off x="6415057" y="6481572"/>
            <a:ext cx="2888805" cy="393789"/>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solidFill>
                  <a:srgbClr val="852044"/>
                </a:solidFill>
                <a:latin typeface="Calibri" charset="0"/>
                <a:ea typeface="Calibri" charset="0"/>
                <a:cs typeface="Calibri" charset="0"/>
              </a:rPr>
              <a:t>BE BOLD. </a:t>
            </a:r>
            <a:r>
              <a:rPr lang="en-US" sz="1200" dirty="0">
                <a:solidFill>
                  <a:srgbClr val="852044"/>
                </a:solidFill>
                <a:latin typeface="Calibri" charset="0"/>
                <a:ea typeface="Calibri" charset="0"/>
                <a:cs typeface="Calibri" charset="0"/>
              </a:rPr>
              <a:t>Shape the Future. </a:t>
            </a:r>
          </a:p>
          <a:p>
            <a:pPr marL="0" marR="0">
              <a:spcBef>
                <a:spcPts val="0"/>
              </a:spcBef>
              <a:spcAft>
                <a:spcPts val="0"/>
              </a:spcAft>
            </a:pPr>
            <a:r>
              <a:rPr lang="en-US" sz="1200" b="1" dirty="0">
                <a:solidFill>
                  <a:srgbClr val="852044"/>
                </a:solidFill>
                <a:effectLst/>
                <a:latin typeface="Calibri" charset="0"/>
                <a:ea typeface="Calibri" charset="0"/>
                <a:cs typeface="Calibri" charset="0"/>
              </a:rPr>
              <a:t>New Mexico State University</a:t>
            </a:r>
          </a:p>
        </p:txBody>
      </p:sp>
      <p:pic>
        <p:nvPicPr>
          <p:cNvPr id="16" name="Picture 15" descr="Macintosh HD:Users:nickyboyfloyd:Desktop:NMlogo_1colorstate_noU_black_btmp.png"/>
          <p:cNvPicPr/>
          <p:nvPr/>
        </p:nvPicPr>
        <p:blipFill>
          <a:blip r:embed="rId3">
            <a:extLst>
              <a:ext uri="{28A0092B-C50C-407E-A947-70E740481C1C}">
                <a14:useLocalDpi xmlns:a14="http://schemas.microsoft.com/office/drawing/2010/main" val="0"/>
              </a:ext>
            </a:extLst>
          </a:blip>
          <a:srcRect/>
          <a:stretch>
            <a:fillRect/>
          </a:stretch>
        </p:blipFill>
        <p:spPr bwMode="auto">
          <a:xfrm>
            <a:off x="5755489" y="6395102"/>
            <a:ext cx="604622" cy="665130"/>
          </a:xfrm>
          <a:prstGeom prst="rect">
            <a:avLst/>
          </a:prstGeom>
          <a:noFill/>
          <a:ln>
            <a:noFill/>
          </a:ln>
        </p:spPr>
      </p:pic>
      <p:sp>
        <p:nvSpPr>
          <p:cNvPr id="17" name="TextBox 16"/>
          <p:cNvSpPr txBox="1"/>
          <p:nvPr/>
        </p:nvSpPr>
        <p:spPr>
          <a:xfrm>
            <a:off x="10382378" y="480184"/>
            <a:ext cx="1921917" cy="2308324"/>
          </a:xfrm>
          <a:prstGeom prst="rect">
            <a:avLst/>
          </a:prstGeom>
          <a:noFill/>
        </p:spPr>
        <p:txBody>
          <a:bodyPr wrap="square" rtlCol="0">
            <a:spAutoFit/>
          </a:bodyPr>
          <a:lstStyle/>
          <a:p>
            <a:r>
              <a:rPr lang="en-US" sz="1800" b="1" dirty="0">
                <a:solidFill>
                  <a:srgbClr val="852044"/>
                </a:solidFill>
              </a:rPr>
              <a:t>Since this template doesn’t have a logo setup included, you’ll need to leave the name of the college as is at the top of the page. </a:t>
            </a:r>
          </a:p>
        </p:txBody>
      </p:sp>
      <p:sp>
        <p:nvSpPr>
          <p:cNvPr id="18" name="TextBox 17"/>
          <p:cNvSpPr txBox="1"/>
          <p:nvPr/>
        </p:nvSpPr>
        <p:spPr>
          <a:xfrm>
            <a:off x="10396666" y="4081186"/>
            <a:ext cx="2292639" cy="2031325"/>
          </a:xfrm>
          <a:prstGeom prst="rect">
            <a:avLst/>
          </a:prstGeom>
          <a:noFill/>
        </p:spPr>
        <p:txBody>
          <a:bodyPr wrap="square" rtlCol="0">
            <a:spAutoFit/>
          </a:bodyPr>
          <a:lstStyle/>
          <a:p>
            <a:r>
              <a:rPr lang="en-US" sz="1800" b="1" dirty="0">
                <a:solidFill>
                  <a:srgbClr val="852044"/>
                </a:solidFill>
              </a:rPr>
              <a:t>Replace all of </a:t>
            </a:r>
            <a:br>
              <a:rPr lang="en-US" sz="1800" b="1" dirty="0">
                <a:solidFill>
                  <a:srgbClr val="852044"/>
                </a:solidFill>
              </a:rPr>
            </a:br>
            <a:r>
              <a:rPr lang="en-US" sz="1800" b="1" dirty="0">
                <a:solidFill>
                  <a:srgbClr val="852044"/>
                </a:solidFill>
              </a:rPr>
              <a:t>the mockup text </a:t>
            </a:r>
            <a:br>
              <a:rPr lang="en-US" sz="1800" b="1" dirty="0">
                <a:solidFill>
                  <a:srgbClr val="852044"/>
                </a:solidFill>
              </a:rPr>
            </a:br>
            <a:r>
              <a:rPr lang="en-US" sz="1800" b="1" dirty="0">
                <a:solidFill>
                  <a:srgbClr val="852044"/>
                </a:solidFill>
              </a:rPr>
              <a:t>and photo with your event information. Feel free to include multiple photos if </a:t>
            </a:r>
            <a:br>
              <a:rPr lang="en-US" sz="1800" b="1" dirty="0">
                <a:solidFill>
                  <a:srgbClr val="852044"/>
                </a:solidFill>
              </a:rPr>
            </a:br>
            <a:r>
              <a:rPr lang="en-US" sz="1800" b="1" dirty="0">
                <a:solidFill>
                  <a:srgbClr val="852044"/>
                </a:solidFill>
              </a:rPr>
              <a:t>you like!! </a:t>
            </a:r>
          </a:p>
        </p:txBody>
      </p:sp>
    </p:spTree>
    <p:extLst>
      <p:ext uri="{BB962C8B-B14F-4D97-AF65-F5344CB8AC3E}">
        <p14:creationId xmlns:p14="http://schemas.microsoft.com/office/powerpoint/2010/main" val="1381484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39134" y="379157"/>
            <a:ext cx="4523459" cy="327819"/>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4" name="Content Placeholder 2"/>
          <p:cNvSpPr>
            <a:spLocks noGrp="1"/>
          </p:cNvSpPr>
          <p:nvPr>
            <p:ph idx="1"/>
          </p:nvPr>
        </p:nvSpPr>
        <p:spPr>
          <a:xfrm>
            <a:off x="239134" y="1131888"/>
            <a:ext cx="4511133" cy="4967970"/>
          </a:xfrm>
        </p:spPr>
        <p:txBody>
          <a:bodyPr/>
          <a:lstStyle/>
          <a:p>
            <a:pPr marL="0" indent="0">
              <a:buNone/>
            </a:pPr>
            <a:r>
              <a:rPr lang="en-US" altLang="en-US" sz="1540" b="1" dirty="0"/>
              <a:t>Morning Moderator</a:t>
            </a:r>
            <a:r>
              <a:rPr lang="en-US" altLang="en-US" sz="1540" dirty="0"/>
              <a:t>—</a:t>
            </a:r>
            <a:r>
              <a:rPr lang="en-US" altLang="en-US" sz="1540" i="1" dirty="0"/>
              <a:t>Sandra Barraza</a:t>
            </a:r>
          </a:p>
          <a:p>
            <a:pPr marL="949960" indent="-949960">
              <a:spcBef>
                <a:spcPts val="110"/>
              </a:spcBef>
              <a:buNone/>
            </a:pPr>
            <a:endParaRPr lang="en-US" altLang="en-US" sz="1320" dirty="0"/>
          </a:p>
          <a:p>
            <a:pPr marL="949960" indent="-949960">
              <a:spcBef>
                <a:spcPts val="110"/>
              </a:spcBef>
              <a:buNone/>
            </a:pPr>
            <a:r>
              <a:rPr lang="en-US" altLang="en-US" sz="1540" dirty="0"/>
              <a:t>8:30 am	</a:t>
            </a:r>
            <a:r>
              <a:rPr lang="en-US" altLang="en-US" sz="1540" b="1" dirty="0"/>
              <a:t>Welcome and Opening Remarks</a:t>
            </a:r>
            <a:br>
              <a:rPr lang="en-US" altLang="en-US" sz="1540" b="1" dirty="0"/>
            </a:br>
            <a:r>
              <a:rPr lang="en-US" altLang="en-US" sz="1540" i="1" dirty="0"/>
              <a:t>Dr. Steve Loring</a:t>
            </a:r>
          </a:p>
          <a:p>
            <a:pPr marL="949960" indent="-949960">
              <a:spcBef>
                <a:spcPts val="110"/>
              </a:spcBef>
              <a:buNone/>
            </a:pPr>
            <a:endParaRPr lang="en-US" altLang="en-US" sz="1540" dirty="0"/>
          </a:p>
          <a:p>
            <a:pPr marL="949960" indent="-949960">
              <a:spcBef>
                <a:spcPts val="110"/>
              </a:spcBef>
              <a:buNone/>
            </a:pPr>
            <a:r>
              <a:rPr lang="en-US" altLang="en-US" sz="1540" dirty="0"/>
              <a:t>8:40 am	</a:t>
            </a:r>
            <a:r>
              <a:rPr lang="en-US" sz="1540" b="1" dirty="0"/>
              <a:t>Sustaining American Agriculture:  </a:t>
            </a:r>
            <a:br>
              <a:rPr lang="en-US" sz="1540" b="1" dirty="0"/>
            </a:br>
            <a:r>
              <a:rPr lang="en-US" sz="1540" b="1" dirty="0"/>
              <a:t>What We’ve Lost and Opportunities Ahead</a:t>
            </a:r>
            <a:r>
              <a:rPr lang="en-US" sz="1540" dirty="0"/>
              <a:t>—</a:t>
            </a:r>
            <a:r>
              <a:rPr lang="en-US" altLang="en-US" sz="1540" i="1" dirty="0"/>
              <a:t>Jim Freeburn</a:t>
            </a:r>
          </a:p>
          <a:p>
            <a:pPr marL="949960" indent="-949960">
              <a:buNone/>
            </a:pPr>
            <a:r>
              <a:rPr lang="en-US" altLang="en-US" sz="1540" dirty="0"/>
              <a:t>9:00 am	</a:t>
            </a:r>
            <a:r>
              <a:rPr lang="en-US" altLang="en-US" sz="1540" b="1" dirty="0"/>
              <a:t>The Feasibility of Cover Crops in </a:t>
            </a:r>
            <a:br>
              <a:rPr lang="en-US" altLang="en-US" sz="1540" b="1" dirty="0"/>
            </a:br>
            <a:r>
              <a:rPr lang="en-US" altLang="en-US" sz="1540" b="1" dirty="0"/>
              <a:t>Dryland Farming</a:t>
            </a:r>
            <a:r>
              <a:rPr lang="en-US" altLang="en-US" sz="1540" dirty="0"/>
              <a:t>—</a:t>
            </a:r>
            <a:r>
              <a:rPr lang="en-US" altLang="en-US" sz="1540" i="1" dirty="0"/>
              <a:t>Dr. Abdel Berrada</a:t>
            </a:r>
          </a:p>
          <a:p>
            <a:pPr marL="949960" indent="-949960">
              <a:spcBef>
                <a:spcPts val="110"/>
              </a:spcBef>
              <a:buNone/>
            </a:pPr>
            <a:endParaRPr lang="en-US" altLang="en-US" sz="1540" i="1" dirty="0"/>
          </a:p>
          <a:p>
            <a:pPr marL="949960" indent="-949960">
              <a:spcBef>
                <a:spcPts val="110"/>
              </a:spcBef>
              <a:buNone/>
            </a:pPr>
            <a:r>
              <a:rPr lang="en-US" altLang="en-US" sz="1540" dirty="0"/>
              <a:t>9:45 am	</a:t>
            </a:r>
            <a:r>
              <a:rPr lang="en-US" altLang="en-US" sz="1540" b="1" dirty="0"/>
              <a:t>Break, Poster, and Booth Display </a:t>
            </a:r>
          </a:p>
          <a:p>
            <a:pPr marL="949960" indent="-949960">
              <a:spcBef>
                <a:spcPts val="110"/>
              </a:spcBef>
              <a:buNone/>
            </a:pPr>
            <a:r>
              <a:rPr lang="en-US" altLang="en-US" sz="1540" b="1" i="1" dirty="0"/>
              <a:t>	</a:t>
            </a:r>
            <a:endParaRPr lang="en-US" altLang="en-US" sz="1540" dirty="0"/>
          </a:p>
          <a:p>
            <a:pPr marL="949960" indent="-949960">
              <a:buNone/>
            </a:pPr>
            <a:r>
              <a:rPr lang="en-US" altLang="en-US" sz="1540" dirty="0"/>
              <a:t>10:15 am	</a:t>
            </a:r>
            <a:r>
              <a:rPr lang="en-US" sz="1540" b="1" dirty="0"/>
              <a:t>Planning for Profit: The Importance of Recordkeeping</a:t>
            </a:r>
            <a:r>
              <a:rPr lang="en-US" altLang="en-US" sz="1540" dirty="0"/>
              <a:t>—</a:t>
            </a:r>
            <a:r>
              <a:rPr lang="en-US" altLang="en-US" sz="1540" i="1" dirty="0"/>
              <a:t>Dr. Michael Patrick</a:t>
            </a:r>
            <a:endParaRPr lang="en-US" altLang="en-US" sz="1540" dirty="0"/>
          </a:p>
          <a:p>
            <a:pPr marL="949960" indent="-949960">
              <a:buNone/>
            </a:pPr>
            <a:r>
              <a:rPr lang="en-US" altLang="en-US" sz="1540" dirty="0"/>
              <a:t>11:00 am 	</a:t>
            </a:r>
            <a:r>
              <a:rPr lang="en-US" altLang="en-US" sz="1540" b="1" dirty="0"/>
              <a:t>Marketing Strategies: What Works </a:t>
            </a:r>
            <a:br>
              <a:rPr lang="en-US" altLang="en-US" sz="1540" b="1" dirty="0"/>
            </a:br>
            <a:r>
              <a:rPr lang="en-US" altLang="en-US" sz="1540" b="1" dirty="0"/>
              <a:t>for You</a:t>
            </a:r>
            <a:r>
              <a:rPr lang="en-US" altLang="en-US" sz="1540" dirty="0"/>
              <a:t>—</a:t>
            </a:r>
            <a:r>
              <a:rPr lang="en-US" altLang="en-US" sz="1540" i="1" dirty="0"/>
              <a:t>Dr. Paul Gutierrez</a:t>
            </a:r>
          </a:p>
          <a:p>
            <a:pPr marL="949960" indent="-949960">
              <a:spcBef>
                <a:spcPts val="110"/>
              </a:spcBef>
              <a:buNone/>
            </a:pPr>
            <a:endParaRPr lang="en-US" altLang="en-US" sz="1540" i="1" dirty="0"/>
          </a:p>
          <a:p>
            <a:pPr marL="949960" indent="-949960">
              <a:spcBef>
                <a:spcPts val="110"/>
              </a:spcBef>
              <a:buNone/>
            </a:pPr>
            <a:r>
              <a:rPr lang="en-US" altLang="en-US" sz="1540" dirty="0"/>
              <a:t>12:00 pm 	</a:t>
            </a:r>
            <a:r>
              <a:rPr lang="en-US" altLang="en-US" sz="1540" b="1" dirty="0"/>
              <a:t>Lunch and Poster Viewing</a:t>
            </a:r>
          </a:p>
          <a:p>
            <a:pPr marL="949960" indent="-949960">
              <a:spcBef>
                <a:spcPts val="110"/>
              </a:spcBef>
              <a:buNone/>
            </a:pPr>
            <a:endParaRPr lang="en-US" altLang="en-US" sz="1320" dirty="0"/>
          </a:p>
          <a:p>
            <a:pPr marL="0" indent="0">
              <a:buNone/>
            </a:pPr>
            <a:endParaRPr lang="en-US" altLang="en-US" sz="2200" b="1" dirty="0"/>
          </a:p>
          <a:p>
            <a:pPr marL="0" indent="0">
              <a:buNone/>
            </a:pPr>
            <a:endParaRPr lang="en-US" altLang="en-US" sz="1320" dirty="0"/>
          </a:p>
          <a:p>
            <a:pPr marL="0" indent="0">
              <a:buNone/>
            </a:pPr>
            <a:endParaRPr lang="en-US" altLang="en-US" sz="1320" i="1" dirty="0"/>
          </a:p>
          <a:p>
            <a:pPr marL="0" indent="0">
              <a:buNone/>
            </a:pPr>
            <a:endParaRPr lang="en-US" altLang="en-US" sz="1320" dirty="0"/>
          </a:p>
          <a:p>
            <a:pPr marL="0" indent="0">
              <a:buNone/>
            </a:pPr>
            <a:endParaRPr lang="en-US" altLang="en-US" sz="1540" dirty="0"/>
          </a:p>
        </p:txBody>
      </p:sp>
      <p:sp>
        <p:nvSpPr>
          <p:cNvPr id="5" name="Content Placeholder 3"/>
          <p:cNvSpPr txBox="1">
            <a:spLocks/>
          </p:cNvSpPr>
          <p:nvPr/>
        </p:nvSpPr>
        <p:spPr>
          <a:xfrm>
            <a:off x="5287874" y="1131889"/>
            <a:ext cx="4511134" cy="55093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1540" b="1" dirty="0"/>
              <a:t>Afternoon Moderator</a:t>
            </a:r>
            <a:r>
              <a:rPr lang="en-US" altLang="en-US" sz="1540" dirty="0"/>
              <a:t>—</a:t>
            </a:r>
            <a:r>
              <a:rPr lang="en-US" altLang="en-US" sz="1540" i="1" dirty="0"/>
              <a:t>Tom Dominguez</a:t>
            </a:r>
          </a:p>
          <a:p>
            <a:pPr marL="1011079" indent="-1011079">
              <a:buNone/>
            </a:pPr>
            <a:r>
              <a:rPr lang="en-US" altLang="en-US" sz="1540" dirty="0"/>
              <a:t>1:00 pm	</a:t>
            </a:r>
            <a:r>
              <a:rPr lang="en-US" sz="1540" b="1" dirty="0"/>
              <a:t>Bridgestone’s Perspective on a Domestic Source of Natural Rubber in the Desert</a:t>
            </a:r>
            <a:br>
              <a:rPr lang="en-US" sz="1540" dirty="0"/>
            </a:br>
            <a:r>
              <a:rPr lang="en-US" altLang="en-US" sz="1540" i="1" dirty="0"/>
              <a:t>Dr. David Dierig</a:t>
            </a:r>
            <a:endParaRPr lang="en-US" altLang="en-US" sz="1540" dirty="0"/>
          </a:p>
          <a:p>
            <a:pPr marL="1011079" indent="-1011079">
              <a:buNone/>
            </a:pPr>
            <a:r>
              <a:rPr lang="en-US" altLang="en-US" sz="1540" dirty="0"/>
              <a:t>1:45 pm 	</a:t>
            </a:r>
            <a:r>
              <a:rPr lang="en-US" sz="1540" b="1" dirty="0"/>
              <a:t>Guar as a Potential Alternate Crop</a:t>
            </a:r>
            <a:br>
              <a:rPr lang="en-US" sz="1540" b="1" dirty="0"/>
            </a:br>
            <a:r>
              <a:rPr lang="en-US" altLang="en-US" sz="1540" i="1" dirty="0"/>
              <a:t>Dr. Kulbhushan Grover</a:t>
            </a:r>
            <a:endParaRPr lang="en-US" altLang="en-US" sz="1540" dirty="0"/>
          </a:p>
          <a:p>
            <a:pPr marL="1011079" indent="-1011079">
              <a:buNone/>
            </a:pPr>
            <a:r>
              <a:rPr lang="en-US" altLang="en-US" sz="1540" dirty="0"/>
              <a:t>2:30 pm 	</a:t>
            </a:r>
            <a:r>
              <a:rPr lang="en-US" altLang="en-US" sz="1540" b="1" dirty="0"/>
              <a:t>Break, Poster, and Booth Display </a:t>
            </a:r>
          </a:p>
          <a:p>
            <a:pPr marL="1011079" indent="-1011079">
              <a:buNone/>
            </a:pPr>
            <a:r>
              <a:rPr lang="en-US" altLang="en-US" sz="1540" dirty="0"/>
              <a:t>2:45 pm</a:t>
            </a:r>
            <a:r>
              <a:rPr lang="en-US" altLang="en-US" sz="1540" b="1" dirty="0"/>
              <a:t>	Canola—A Multipurpose Alternative Crop for the Region</a:t>
            </a:r>
            <a:br>
              <a:rPr lang="en-US" altLang="en-US" sz="1540" b="1" dirty="0"/>
            </a:br>
            <a:r>
              <a:rPr lang="en-US" altLang="en-US" sz="1540" i="1" dirty="0"/>
              <a:t>Dr. Sangu Angadi</a:t>
            </a:r>
            <a:endParaRPr lang="en-US" altLang="en-US" sz="1540" dirty="0"/>
          </a:p>
          <a:p>
            <a:pPr marL="1011079" indent="-1011079">
              <a:buNone/>
            </a:pPr>
            <a:r>
              <a:rPr lang="en-US" altLang="en-US" sz="1540" dirty="0"/>
              <a:t>3:30 pm	</a:t>
            </a:r>
            <a:r>
              <a:rPr lang="en-US" altLang="en-US" sz="1540" b="1" dirty="0"/>
              <a:t>Papa Criolla Potatoes—Introducing a </a:t>
            </a:r>
            <a:br>
              <a:rPr lang="en-US" altLang="en-US" sz="1540" b="1" dirty="0"/>
            </a:br>
            <a:r>
              <a:rPr lang="en-US" altLang="en-US" sz="1540" b="1" dirty="0"/>
              <a:t>South American Favorite to NM 	</a:t>
            </a:r>
            <a:r>
              <a:rPr lang="en-US" altLang="en-US" sz="1540" i="1" dirty="0"/>
              <a:t> </a:t>
            </a:r>
            <a:br>
              <a:rPr lang="en-US" altLang="en-US" sz="1540" i="1" dirty="0"/>
            </a:br>
            <a:r>
              <a:rPr lang="en-US" altLang="en-US" sz="1540" i="1" dirty="0"/>
              <a:t>Dr. Stephanie Walker</a:t>
            </a:r>
            <a:endParaRPr lang="en-US" altLang="en-US" sz="1320" b="1" dirty="0"/>
          </a:p>
          <a:p>
            <a:pPr marL="0" indent="0">
              <a:buNone/>
            </a:pPr>
            <a:endParaRPr lang="en-US" altLang="en-US" sz="1320" b="1" dirty="0"/>
          </a:p>
          <a:p>
            <a:pPr marL="0" indent="0">
              <a:buNone/>
            </a:pPr>
            <a:endParaRPr lang="en-US" altLang="en-US" sz="1320" b="1" dirty="0"/>
          </a:p>
        </p:txBody>
      </p:sp>
      <p:sp>
        <p:nvSpPr>
          <p:cNvPr id="6" name="TextBox 5"/>
          <p:cNvSpPr txBox="1"/>
          <p:nvPr/>
        </p:nvSpPr>
        <p:spPr>
          <a:xfrm>
            <a:off x="239134" y="392593"/>
            <a:ext cx="4511133" cy="276999"/>
          </a:xfrm>
          <a:prstGeom prst="rect">
            <a:avLst/>
          </a:prstGeom>
          <a:noFill/>
        </p:spPr>
        <p:txBody>
          <a:bodyPr wrap="square" rtlCol="0">
            <a:spAutoFit/>
          </a:bodyPr>
          <a:lstStyle/>
          <a:p>
            <a:pPr algn="ctr"/>
            <a:r>
              <a:rPr lang="en-US" altLang="en-US" sz="1200" b="1" dirty="0">
                <a:solidFill>
                  <a:schemeClr val="bg1"/>
                </a:solidFill>
                <a:latin typeface="Arial" charset="0"/>
                <a:ea typeface="Arial" charset="0"/>
                <a:cs typeface="Arial" charset="0"/>
              </a:rPr>
              <a:t>Tucumcari Field Day Program, August 9, 2018</a:t>
            </a:r>
          </a:p>
        </p:txBody>
      </p:sp>
      <p:sp>
        <p:nvSpPr>
          <p:cNvPr id="10" name="Rectangle 9"/>
          <p:cNvSpPr/>
          <p:nvPr/>
        </p:nvSpPr>
        <p:spPr>
          <a:xfrm>
            <a:off x="5295806" y="380077"/>
            <a:ext cx="4523459" cy="327819"/>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11" name="Rectangle 10"/>
          <p:cNvSpPr/>
          <p:nvPr/>
        </p:nvSpPr>
        <p:spPr>
          <a:xfrm>
            <a:off x="239134" y="7031421"/>
            <a:ext cx="4523459" cy="327819"/>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12" name="Rectangle 11"/>
          <p:cNvSpPr/>
          <p:nvPr/>
        </p:nvSpPr>
        <p:spPr>
          <a:xfrm>
            <a:off x="5295806" y="7032341"/>
            <a:ext cx="4523459" cy="327819"/>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13" name="TextBox 12"/>
          <p:cNvSpPr txBox="1"/>
          <p:nvPr/>
        </p:nvSpPr>
        <p:spPr>
          <a:xfrm>
            <a:off x="5295805" y="390732"/>
            <a:ext cx="4523459" cy="276999"/>
          </a:xfrm>
          <a:prstGeom prst="rect">
            <a:avLst/>
          </a:prstGeom>
          <a:noFill/>
        </p:spPr>
        <p:txBody>
          <a:bodyPr wrap="square" rtlCol="0">
            <a:spAutoFit/>
          </a:bodyPr>
          <a:lstStyle/>
          <a:p>
            <a:pPr algn="ctr"/>
            <a:r>
              <a:rPr lang="en-US" altLang="en-US" sz="1200" b="1" dirty="0">
                <a:solidFill>
                  <a:schemeClr val="bg1"/>
                </a:solidFill>
                <a:latin typeface="Arial" charset="0"/>
                <a:ea typeface="Arial" charset="0"/>
                <a:cs typeface="Arial" charset="0"/>
              </a:rPr>
              <a:t>Tucumcari Field Day Program, August 9, 2018</a:t>
            </a:r>
          </a:p>
        </p:txBody>
      </p:sp>
      <p:sp>
        <p:nvSpPr>
          <p:cNvPr id="14" name="TextBox 13"/>
          <p:cNvSpPr txBox="1"/>
          <p:nvPr/>
        </p:nvSpPr>
        <p:spPr>
          <a:xfrm>
            <a:off x="239134" y="6319233"/>
            <a:ext cx="4511133" cy="754053"/>
          </a:xfrm>
          <a:prstGeom prst="rect">
            <a:avLst/>
          </a:prstGeom>
          <a:noFill/>
        </p:spPr>
        <p:txBody>
          <a:bodyPr wrap="square" rtlCol="0">
            <a:spAutoFit/>
          </a:bodyPr>
          <a:lstStyle/>
          <a:p>
            <a:r>
              <a:rPr lang="en-US" sz="1100" dirty="0"/>
              <a:t>If you are an individual with a disability who is in need of an auxiliary aid </a:t>
            </a:r>
            <a:br>
              <a:rPr lang="en-US" sz="1100" dirty="0"/>
            </a:br>
            <a:r>
              <a:rPr lang="en-US" sz="1100" dirty="0"/>
              <a:t>or service to participate in the field day, please contact Leonard </a:t>
            </a:r>
            <a:r>
              <a:rPr lang="en-US" sz="1100" dirty="0" err="1"/>
              <a:t>Lauriault</a:t>
            </a:r>
            <a:r>
              <a:rPr lang="en-US" sz="1100" dirty="0"/>
              <a:t> </a:t>
            </a:r>
            <a:br>
              <a:rPr lang="en-US" sz="1100" dirty="0"/>
            </a:br>
            <a:r>
              <a:rPr lang="en-US" sz="1100" dirty="0"/>
              <a:t>at 575-461-1620 or </a:t>
            </a:r>
            <a:r>
              <a:rPr lang="en-US" sz="1100" dirty="0" err="1"/>
              <a:t>tucumcar@nmsu.edu</a:t>
            </a:r>
            <a:r>
              <a:rPr lang="en-US" sz="1100" dirty="0"/>
              <a:t>.</a:t>
            </a:r>
          </a:p>
          <a:p>
            <a:endParaRPr lang="en-US" sz="1000" dirty="0"/>
          </a:p>
        </p:txBody>
      </p:sp>
      <p:sp>
        <p:nvSpPr>
          <p:cNvPr id="15" name="TextBox 14"/>
          <p:cNvSpPr txBox="1"/>
          <p:nvPr/>
        </p:nvSpPr>
        <p:spPr>
          <a:xfrm>
            <a:off x="10336615" y="1001102"/>
            <a:ext cx="2079974" cy="1754326"/>
          </a:xfrm>
          <a:prstGeom prst="rect">
            <a:avLst/>
          </a:prstGeom>
          <a:noFill/>
        </p:spPr>
        <p:txBody>
          <a:bodyPr wrap="square" rtlCol="0">
            <a:spAutoFit/>
          </a:bodyPr>
          <a:lstStyle/>
          <a:p>
            <a:r>
              <a:rPr lang="en-US" sz="1800" b="1" dirty="0">
                <a:solidFill>
                  <a:srgbClr val="852044"/>
                </a:solidFill>
              </a:rPr>
              <a:t>Replace all of </a:t>
            </a:r>
            <a:br>
              <a:rPr lang="en-US" sz="1800" b="1" dirty="0">
                <a:solidFill>
                  <a:srgbClr val="852044"/>
                </a:solidFill>
              </a:rPr>
            </a:br>
            <a:r>
              <a:rPr lang="en-US" sz="1800" b="1" dirty="0">
                <a:solidFill>
                  <a:srgbClr val="852044"/>
                </a:solidFill>
              </a:rPr>
              <a:t>the mockup text with your event information. Feel free to add photos!! </a:t>
            </a:r>
          </a:p>
        </p:txBody>
      </p:sp>
    </p:spTree>
    <p:extLst>
      <p:ext uri="{BB962C8B-B14F-4D97-AF65-F5344CB8AC3E}">
        <p14:creationId xmlns:p14="http://schemas.microsoft.com/office/powerpoint/2010/main" val="1612132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670</TotalTime>
  <Words>515</Words>
  <Application>Microsoft Macintosh PowerPoint</Application>
  <PresentationFormat>Custom</PresentationFormat>
  <Paragraphs>55</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Elizabeth Sohn</cp:lastModifiedBy>
  <cp:revision>77</cp:revision>
  <cp:lastPrinted>2018-10-29T19:39:55Z</cp:lastPrinted>
  <dcterms:created xsi:type="dcterms:W3CDTF">2017-11-02T16:18:31Z</dcterms:created>
  <dcterms:modified xsi:type="dcterms:W3CDTF">2025-09-19T02:59:30Z</dcterms:modified>
</cp:coreProperties>
</file>