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52044"/>
    <a:srgbClr val="A7BB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858"/>
    <p:restoredTop sz="94932"/>
  </p:normalViewPr>
  <p:slideViewPr>
    <p:cSldViewPr snapToGrid="0" snapToObjects="1" showGuides="1">
      <p:cViewPr>
        <p:scale>
          <a:sx n="125" d="100"/>
          <a:sy n="125" d="100"/>
        </p:scale>
        <p:origin x="2648" y="-2520"/>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EA7C925-D034-5A45-AD83-66F5A8882D74}"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EA7C925-D034-5A45-AD83-66F5A8882D74}" type="datetimeFigureOut">
              <a:rPr lang="en-US" smtClean="0"/>
              <a:t>9/8/25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EA7C925-D034-5A45-AD83-66F5A8882D74}" type="datetimeFigureOut">
              <a:rPr lang="en-US" smtClean="0"/>
              <a:t>9/8/25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A7C925-D034-5A45-AD83-66F5A8882D74}" type="datetimeFigureOut">
              <a:rPr lang="en-US" smtClean="0"/>
              <a:t>9/8/25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6EA7C925-D034-5A45-AD83-66F5A8882D74}"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6EA7C925-D034-5A45-AD83-66F5A8882D74}"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6EA7C925-D034-5A45-AD83-66F5A8882D74}" type="datetimeFigureOut">
              <a:rPr lang="en-US" smtClean="0"/>
              <a:t>9/8/25</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CD703C03-9024-9942-B42B-892816916E0F}" type="slidenum">
              <a:rPr lang="en-US" smtClean="0"/>
              <a:t>‹#›</a:t>
            </a:fld>
            <a:endParaRPr lang="en-US"/>
          </a:p>
        </p:txBody>
      </p:sp>
    </p:spTree>
    <p:extLst>
      <p:ext uri="{BB962C8B-B14F-4D97-AF65-F5344CB8AC3E}">
        <p14:creationId xmlns:p14="http://schemas.microsoft.com/office/powerpoint/2010/main" val="2760565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0"/>
          <p:cNvSpPr txBox="1"/>
          <p:nvPr/>
        </p:nvSpPr>
        <p:spPr>
          <a:xfrm>
            <a:off x="229235" y="307685"/>
            <a:ext cx="7313930" cy="45974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100" b="1" dirty="0">
                <a:solidFill>
                  <a:srgbClr val="000000"/>
                </a:solidFill>
                <a:effectLst/>
                <a:latin typeface="Calibri" charset="0"/>
                <a:ea typeface="Calibri" charset="0"/>
                <a:cs typeface="Calibri" charset="0"/>
              </a:rPr>
              <a:t>College of Agricultural, Consumer and Environmental Sciences</a:t>
            </a:r>
            <a:endParaRPr lang="en-US" sz="2100" dirty="0">
              <a:effectLst/>
              <a:latin typeface="Calibri" charset="0"/>
              <a:ea typeface="Calibri" charset="0"/>
              <a:cs typeface="Calibri" charset="0"/>
            </a:endParaRPr>
          </a:p>
          <a:p>
            <a:pPr marL="0" marR="0" algn="ctr">
              <a:spcBef>
                <a:spcPts val="0"/>
              </a:spcBef>
              <a:spcAft>
                <a:spcPts val="0"/>
              </a:spcAft>
            </a:pPr>
            <a:r>
              <a:rPr lang="en-US" sz="2100" b="1" kern="0" dirty="0">
                <a:solidFill>
                  <a:srgbClr val="000000"/>
                </a:solidFill>
                <a:effectLst/>
                <a:latin typeface="Calibri" charset="0"/>
                <a:ea typeface="Calibri" charset="0"/>
                <a:cs typeface="Calibri" charset="0"/>
              </a:rPr>
              <a:t> </a:t>
            </a:r>
            <a:endParaRPr lang="en-US" sz="2100" b="1" kern="0" dirty="0">
              <a:solidFill>
                <a:srgbClr val="800000"/>
              </a:solidFill>
              <a:effectLst/>
              <a:latin typeface="Calibri" charset="0"/>
              <a:ea typeface="Calibri" charset="0"/>
              <a:cs typeface="Calibri" charset="0"/>
            </a:endParaRPr>
          </a:p>
          <a:p>
            <a:pPr marL="0" marR="0">
              <a:spcBef>
                <a:spcPts val="0"/>
              </a:spcBef>
              <a:spcAft>
                <a:spcPts val="0"/>
              </a:spcAft>
            </a:pPr>
            <a:r>
              <a:rPr lang="en-US" sz="2100" dirty="0">
                <a:effectLst/>
                <a:latin typeface="Calibri" charset="0"/>
                <a:ea typeface="Calibri" charset="0"/>
                <a:cs typeface="Calibri" charset="0"/>
              </a:rPr>
              <a:t> </a:t>
            </a:r>
          </a:p>
        </p:txBody>
      </p:sp>
      <p:sp>
        <p:nvSpPr>
          <p:cNvPr id="13" name="Rectangle 12"/>
          <p:cNvSpPr/>
          <p:nvPr/>
        </p:nvSpPr>
        <p:spPr>
          <a:xfrm>
            <a:off x="406716" y="700925"/>
            <a:ext cx="7019319" cy="911860"/>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Text Box 22"/>
          <p:cNvSpPr txBox="1"/>
          <p:nvPr/>
        </p:nvSpPr>
        <p:spPr>
          <a:xfrm>
            <a:off x="1354347" y="767425"/>
            <a:ext cx="6071688" cy="84028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4400" b="1" dirty="0">
                <a:solidFill>
                  <a:srgbClr val="FFFFFF"/>
                </a:solidFill>
                <a:effectLst/>
                <a:latin typeface="Calibri" charset="0"/>
                <a:ea typeface="Calibri" charset="0"/>
                <a:cs typeface="Calibri" charset="0"/>
              </a:rPr>
              <a:t>Newsletter Name</a:t>
            </a:r>
            <a:endParaRPr lang="en-US" sz="4400" dirty="0">
              <a:effectLst/>
              <a:latin typeface="Calibri" charset="0"/>
              <a:ea typeface="Calibri" charset="0"/>
              <a:cs typeface="Calibri" charset="0"/>
            </a:endParaRPr>
          </a:p>
        </p:txBody>
      </p:sp>
      <p:sp>
        <p:nvSpPr>
          <p:cNvPr id="15" name="Text Box 96"/>
          <p:cNvSpPr txBox="1"/>
          <p:nvPr/>
        </p:nvSpPr>
        <p:spPr>
          <a:xfrm>
            <a:off x="406715" y="1666585"/>
            <a:ext cx="7019321" cy="405940"/>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300" b="1" dirty="0">
                <a:solidFill>
                  <a:srgbClr val="000000"/>
                </a:solidFill>
                <a:effectLst/>
                <a:latin typeface="Calibri" charset="0"/>
                <a:ea typeface="Calibri" charset="0"/>
                <a:cs typeface="Calibri" charset="0"/>
              </a:rPr>
              <a:t>Cooperative Extension Service  •  Department of Extension Plant Sciences  •  Month date, 2019</a:t>
            </a:r>
            <a:endParaRPr lang="en-US" sz="1300" dirty="0">
              <a:effectLst/>
              <a:latin typeface="Calibri" charset="0"/>
              <a:ea typeface="Calibri" charset="0"/>
              <a:cs typeface="Calibri" charset="0"/>
            </a:endParaRPr>
          </a:p>
        </p:txBody>
      </p:sp>
      <p:pic>
        <p:nvPicPr>
          <p:cNvPr id="18" name="Picture 17" descr="Macintosh HD:Users:nickyboyfloyd:Desktop:NMlogo_1colorstate_noU_black_btmp.png"/>
          <p:cNvPicPr/>
          <p:nvPr/>
        </p:nvPicPr>
        <p:blipFill>
          <a:blip r:embed="rId2">
            <a:extLst>
              <a:ext uri="{28A0092B-C50C-407E-A947-70E740481C1C}">
                <a14:useLocalDpi xmlns:a14="http://schemas.microsoft.com/office/drawing/2010/main" val="0"/>
              </a:ext>
            </a:extLst>
          </a:blip>
          <a:srcRect/>
          <a:stretch>
            <a:fillRect/>
          </a:stretch>
        </p:blipFill>
        <p:spPr bwMode="auto">
          <a:xfrm>
            <a:off x="518809" y="725215"/>
            <a:ext cx="782530" cy="860655"/>
          </a:xfrm>
          <a:prstGeom prst="rect">
            <a:avLst/>
          </a:prstGeom>
          <a:noFill/>
          <a:ln>
            <a:noFill/>
          </a:ln>
        </p:spPr>
      </p:pic>
      <p:sp>
        <p:nvSpPr>
          <p:cNvPr id="20" name="Text Box 77"/>
          <p:cNvSpPr txBox="1"/>
          <p:nvPr/>
        </p:nvSpPr>
        <p:spPr>
          <a:xfrm>
            <a:off x="406715" y="9267746"/>
            <a:ext cx="7019320" cy="432066"/>
          </a:xfrm>
          <a:prstGeom prst="rect">
            <a:avLst/>
          </a:prstGeom>
          <a:solidFill>
            <a:srgbClr val="852044"/>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b="1" dirty="0">
              <a:solidFill>
                <a:srgbClr val="852044"/>
              </a:solidFill>
              <a:effectLst/>
              <a:latin typeface="Open Sans" charset="0"/>
              <a:ea typeface="ＭＳ ゴシック" charset="-128"/>
              <a:cs typeface="Times New Roman" charset="0"/>
            </a:endParaRPr>
          </a:p>
        </p:txBody>
      </p:sp>
      <p:sp>
        <p:nvSpPr>
          <p:cNvPr id="21" name="Text Box 30"/>
          <p:cNvSpPr txBox="1"/>
          <p:nvPr/>
        </p:nvSpPr>
        <p:spPr>
          <a:xfrm>
            <a:off x="406716" y="9333756"/>
            <a:ext cx="7019320" cy="453943"/>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solidFill>
                  <a:schemeClr val="bg1"/>
                </a:solidFill>
                <a:latin typeface="Calibri" charset="0"/>
                <a:ea typeface="Calibri" charset="0"/>
                <a:cs typeface="Calibri" charset="0"/>
              </a:rPr>
              <a:t>BE BOLD. </a:t>
            </a:r>
            <a:r>
              <a:rPr lang="en-US" sz="1400" dirty="0">
                <a:solidFill>
                  <a:schemeClr val="bg1"/>
                </a:solidFill>
                <a:latin typeface="Calibri" charset="0"/>
                <a:ea typeface="Calibri" charset="0"/>
                <a:cs typeface="Calibri" charset="0"/>
              </a:rPr>
              <a:t>Shape the Future.  </a:t>
            </a:r>
            <a:r>
              <a:rPr lang="en-US" sz="1400" b="1" dirty="0">
                <a:solidFill>
                  <a:schemeClr val="bg1"/>
                </a:solidFill>
                <a:latin typeface="Calibri" charset="0"/>
                <a:ea typeface="Calibri" charset="0"/>
                <a:cs typeface="Calibri" charset="0"/>
              </a:rPr>
              <a:t>New Mexico State University</a:t>
            </a:r>
          </a:p>
        </p:txBody>
      </p:sp>
      <p:sp>
        <p:nvSpPr>
          <p:cNvPr id="24" name="TextBox 23"/>
          <p:cNvSpPr txBox="1"/>
          <p:nvPr/>
        </p:nvSpPr>
        <p:spPr>
          <a:xfrm>
            <a:off x="7955657" y="307685"/>
            <a:ext cx="1907628" cy="3693319"/>
          </a:xfrm>
          <a:prstGeom prst="rect">
            <a:avLst/>
          </a:prstGeom>
          <a:noFill/>
        </p:spPr>
        <p:txBody>
          <a:bodyPr wrap="square" rtlCol="0">
            <a:spAutoFit/>
          </a:bodyPr>
          <a:lstStyle/>
          <a:p>
            <a:r>
              <a:rPr lang="en-US" b="1" dirty="0"/>
              <a:t>LEAVE THE NAME OF THE COLLEGE WHERE IT IS!!! </a:t>
            </a:r>
          </a:p>
          <a:p>
            <a:endParaRPr lang="en-US" b="1" dirty="0">
              <a:solidFill>
                <a:srgbClr val="852044"/>
              </a:solidFill>
            </a:endParaRPr>
          </a:p>
          <a:p>
            <a:r>
              <a:rPr lang="en-US" b="1" dirty="0">
                <a:solidFill>
                  <a:srgbClr val="852044"/>
                </a:solidFill>
              </a:rPr>
              <a:t>Replace all of </a:t>
            </a:r>
            <a:br>
              <a:rPr lang="en-US" b="1" dirty="0">
                <a:solidFill>
                  <a:srgbClr val="852044"/>
                </a:solidFill>
              </a:rPr>
            </a:br>
            <a:r>
              <a:rPr lang="en-US" b="1" dirty="0">
                <a:solidFill>
                  <a:srgbClr val="852044"/>
                </a:solidFill>
              </a:rPr>
              <a:t>the rest of the mockup text with your information. Feel free to add as many or as few photos as you’d like! </a:t>
            </a:r>
          </a:p>
          <a:p>
            <a:endParaRPr lang="en-US" b="1" dirty="0">
              <a:solidFill>
                <a:srgbClr val="852044"/>
              </a:solidFill>
            </a:endParaRPr>
          </a:p>
        </p:txBody>
      </p:sp>
      <p:sp>
        <p:nvSpPr>
          <p:cNvPr id="19" name="Text Box 14"/>
          <p:cNvSpPr txBox="1"/>
          <p:nvPr/>
        </p:nvSpPr>
        <p:spPr>
          <a:xfrm>
            <a:off x="406715" y="2485030"/>
            <a:ext cx="3268814" cy="2544170"/>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a:t>
            </a:r>
            <a:r>
              <a:rPr lang="en-US" sz="1000" dirty="0">
                <a:latin typeface="Times New Roman" charset="0"/>
                <a:ea typeface="ＭＳ 明朝" charset="-128"/>
                <a:cs typeface="Times New Roman" charset="0"/>
              </a:rPr>
              <a:t>body body copy body copy body copy body copy body copy body copy body copy body copy body copy body copy body</a:t>
            </a:r>
          </a:p>
          <a:p>
            <a:pPr marL="0" marR="0" indent="182880">
              <a:spcBef>
                <a:spcPts val="0"/>
              </a:spcBef>
              <a:spcAft>
                <a:spcPts val="0"/>
              </a:spcAft>
            </a:pPr>
            <a:endParaRPr lang="en-US" sz="1000" dirty="0">
              <a:effectLst/>
              <a:latin typeface="Times New Roman" charset="0"/>
              <a:ea typeface="ＭＳ 明朝" charset="-128"/>
              <a:cs typeface="Times New Roman" charset="0"/>
            </a:endParaRPr>
          </a:p>
          <a:p>
            <a:pPr indent="182880"/>
            <a:endParaRPr lang="en-US" sz="1000" dirty="0">
              <a:effectLst/>
              <a:latin typeface="Times New Roman" charset="0"/>
              <a:ea typeface="ＭＳ 明朝" charset="-128"/>
              <a:cs typeface="Times New Roman" charset="0"/>
            </a:endParaRPr>
          </a:p>
          <a:p>
            <a:pPr indent="182880"/>
            <a:r>
              <a:rPr lang="en-US" sz="1000" dirty="0">
                <a:effectLst/>
                <a:latin typeface="Times New Roman" charset="0"/>
                <a:ea typeface="ＭＳ 明朝" charset="-128"/>
                <a:cs typeface="Times New Roman" charset="0"/>
              </a:rPr>
              <a:t> </a:t>
            </a:r>
          </a:p>
          <a:p>
            <a:pPr marL="0" marR="0" indent="182880">
              <a:spcBef>
                <a:spcPts val="0"/>
              </a:spcBef>
              <a:spcAft>
                <a:spcPts val="0"/>
              </a:spcAft>
            </a:pPr>
            <a:endParaRPr lang="en-US" sz="1000" dirty="0">
              <a:effectLst/>
              <a:latin typeface="Times New Roman" charset="0"/>
              <a:ea typeface="ＭＳ 明朝" charset="-128"/>
              <a:cs typeface="Times New Roman" charset="0"/>
            </a:endParaRPr>
          </a:p>
        </p:txBody>
      </p:sp>
      <p:sp>
        <p:nvSpPr>
          <p:cNvPr id="22" name="TextBox 21"/>
          <p:cNvSpPr txBox="1"/>
          <p:nvPr/>
        </p:nvSpPr>
        <p:spPr>
          <a:xfrm>
            <a:off x="406715" y="2137533"/>
            <a:ext cx="3268814" cy="369332"/>
          </a:xfrm>
          <a:prstGeom prst="rect">
            <a:avLst/>
          </a:prstGeom>
          <a:noFill/>
        </p:spPr>
        <p:txBody>
          <a:bodyPr wrap="square" rtlCol="0">
            <a:spAutoFit/>
          </a:bodyPr>
          <a:lstStyle/>
          <a:p>
            <a:r>
              <a:rPr lang="en-US" b="1" dirty="0"/>
              <a:t>Heading 1</a:t>
            </a:r>
          </a:p>
        </p:txBody>
      </p:sp>
      <p:sp>
        <p:nvSpPr>
          <p:cNvPr id="25" name="Text Box 96"/>
          <p:cNvSpPr txBox="1"/>
          <p:nvPr/>
        </p:nvSpPr>
        <p:spPr>
          <a:xfrm>
            <a:off x="406715" y="8967190"/>
            <a:ext cx="7019320" cy="323702"/>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300" b="1" dirty="0">
                <a:solidFill>
                  <a:srgbClr val="000000"/>
                </a:solidFill>
                <a:effectLst/>
                <a:latin typeface="Calibri" charset="0"/>
                <a:ea typeface="Calibri" charset="0"/>
                <a:cs typeface="Calibri" charset="0"/>
              </a:rPr>
              <a:t>Department Website URL • Tel: 575-646-0000 • Dept. Email address</a:t>
            </a:r>
            <a:endParaRPr lang="en-US" sz="1300" dirty="0">
              <a:effectLst/>
              <a:latin typeface="Calibri" charset="0"/>
              <a:ea typeface="Calibri" charset="0"/>
              <a:cs typeface="Calibri" charset="0"/>
            </a:endParaRPr>
          </a:p>
        </p:txBody>
      </p:sp>
      <p:sp>
        <p:nvSpPr>
          <p:cNvPr id="5" name="TextBox 4"/>
          <p:cNvSpPr txBox="1"/>
          <p:nvPr/>
        </p:nvSpPr>
        <p:spPr>
          <a:xfrm>
            <a:off x="406715" y="5190563"/>
            <a:ext cx="6988394" cy="3785652"/>
          </a:xfrm>
          <a:prstGeom prst="rect">
            <a:avLst/>
          </a:prstGeom>
          <a:noFill/>
        </p:spPr>
        <p:txBody>
          <a:bodyPr wrap="square" rtlCol="0">
            <a:spAutoFit/>
          </a:bodyPr>
          <a:lstStyle/>
          <a:p>
            <a:pPr indent="182880"/>
            <a:r>
              <a:rPr lang="en-US" sz="1000" dirty="0">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a:t>
            </a:r>
          </a:p>
          <a:p>
            <a:pPr indent="182880"/>
            <a:r>
              <a:rPr lang="en-US" sz="1000" dirty="0">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a:t>
            </a:r>
          </a:p>
          <a:p>
            <a:pPr indent="182880"/>
            <a:r>
              <a:rPr lang="en-US" sz="1000" dirty="0">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endParaRPr lang="en-US" sz="1000" dirty="0"/>
          </a:p>
        </p:txBody>
      </p:sp>
      <p:sp>
        <p:nvSpPr>
          <p:cNvPr id="27" name="Rectangle 26"/>
          <p:cNvSpPr/>
          <p:nvPr/>
        </p:nvSpPr>
        <p:spPr>
          <a:xfrm>
            <a:off x="3886200" y="2330216"/>
            <a:ext cx="3508909" cy="2698983"/>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p:cNvSpPr txBox="1"/>
          <p:nvPr/>
        </p:nvSpPr>
        <p:spPr>
          <a:xfrm>
            <a:off x="4147881" y="3112072"/>
            <a:ext cx="2985545" cy="830997"/>
          </a:xfrm>
          <a:prstGeom prst="rect">
            <a:avLst/>
          </a:prstGeom>
          <a:noFill/>
        </p:spPr>
        <p:txBody>
          <a:bodyPr wrap="square" rtlCol="0">
            <a:spAutoFit/>
          </a:bodyPr>
          <a:lstStyle/>
          <a:p>
            <a:r>
              <a:rPr lang="en-US" sz="2400" dirty="0"/>
              <a:t>Insert photo/graphic here or delete this box</a:t>
            </a:r>
          </a:p>
        </p:txBody>
      </p:sp>
      <p:sp>
        <p:nvSpPr>
          <p:cNvPr id="30" name="TextBox 29"/>
          <p:cNvSpPr txBox="1"/>
          <p:nvPr/>
        </p:nvSpPr>
        <p:spPr>
          <a:xfrm>
            <a:off x="-2286000" y="8776482"/>
            <a:ext cx="2114697" cy="923330"/>
          </a:xfrm>
          <a:prstGeom prst="rect">
            <a:avLst/>
          </a:prstGeom>
          <a:noFill/>
        </p:spPr>
        <p:txBody>
          <a:bodyPr wrap="square" rtlCol="0">
            <a:spAutoFit/>
          </a:bodyPr>
          <a:lstStyle/>
          <a:p>
            <a:pPr algn="r"/>
            <a:r>
              <a:rPr lang="en-US" b="1" dirty="0">
                <a:solidFill>
                  <a:srgbClr val="852044"/>
                </a:solidFill>
              </a:rPr>
              <a:t>Add </a:t>
            </a:r>
            <a:r>
              <a:rPr lang="en-US" b="1">
                <a:solidFill>
                  <a:srgbClr val="852044"/>
                </a:solidFill>
              </a:rPr>
              <a:t>YOUR department’s contact information</a:t>
            </a:r>
            <a:endParaRPr lang="en-US" b="1" dirty="0">
              <a:solidFill>
                <a:srgbClr val="852044"/>
              </a:solidFill>
            </a:endParaRPr>
          </a:p>
        </p:txBody>
      </p:sp>
    </p:spTree>
    <p:extLst>
      <p:ext uri="{BB962C8B-B14F-4D97-AF65-F5344CB8AC3E}">
        <p14:creationId xmlns:p14="http://schemas.microsoft.com/office/powerpoint/2010/main" val="1989820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82"/>
          <p:cNvSpPr txBox="1"/>
          <p:nvPr/>
        </p:nvSpPr>
        <p:spPr>
          <a:xfrm>
            <a:off x="5376216" y="9536694"/>
            <a:ext cx="2121535" cy="306554"/>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r">
              <a:spcBef>
                <a:spcPts val="0"/>
              </a:spcBef>
              <a:spcAft>
                <a:spcPts val="0"/>
              </a:spcAft>
              <a:tabLst>
                <a:tab pos="2743200" algn="ctr"/>
                <a:tab pos="5486400" algn="r"/>
              </a:tabLst>
            </a:pPr>
            <a:r>
              <a:rPr lang="en-US" sz="1000" dirty="0">
                <a:solidFill>
                  <a:srgbClr val="610B2B"/>
                </a:solidFill>
                <a:effectLst/>
                <a:latin typeface="Open Sans Extrabold" charset="0"/>
                <a:ea typeface="ＭＳ 明朝" charset="-128"/>
                <a:cs typeface="Times New Roman" charset="0"/>
              </a:rPr>
              <a:t>Page 2</a:t>
            </a:r>
            <a:endParaRPr lang="en-US" sz="1200" dirty="0">
              <a:effectLst/>
              <a:ea typeface="ＭＳ 明朝" charset="-128"/>
              <a:cs typeface="Times New Roman" charset="0"/>
            </a:endParaRPr>
          </a:p>
        </p:txBody>
      </p:sp>
      <p:sp>
        <p:nvSpPr>
          <p:cNvPr id="17" name="Text Box 77"/>
          <p:cNvSpPr txBox="1"/>
          <p:nvPr/>
        </p:nvSpPr>
        <p:spPr>
          <a:xfrm>
            <a:off x="406715" y="9124314"/>
            <a:ext cx="7019320" cy="432066"/>
          </a:xfrm>
          <a:prstGeom prst="rect">
            <a:avLst/>
          </a:prstGeom>
          <a:solidFill>
            <a:srgbClr val="852044"/>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b="1" dirty="0">
              <a:solidFill>
                <a:srgbClr val="852044"/>
              </a:solidFill>
              <a:effectLst/>
              <a:latin typeface="Open Sans" charset="0"/>
              <a:ea typeface="ＭＳ ゴシック" charset="-128"/>
              <a:cs typeface="Times New Roman" charset="0"/>
            </a:endParaRPr>
          </a:p>
        </p:txBody>
      </p:sp>
      <p:sp>
        <p:nvSpPr>
          <p:cNvPr id="18" name="Text Box 30"/>
          <p:cNvSpPr txBox="1"/>
          <p:nvPr/>
        </p:nvSpPr>
        <p:spPr>
          <a:xfrm>
            <a:off x="406716" y="9190324"/>
            <a:ext cx="7019320" cy="453943"/>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solidFill>
                  <a:schemeClr val="bg1"/>
                </a:solidFill>
                <a:latin typeface="Calibri" charset="0"/>
                <a:ea typeface="Calibri" charset="0"/>
                <a:cs typeface="Calibri" charset="0"/>
              </a:rPr>
              <a:t>BE BOLD. </a:t>
            </a:r>
            <a:r>
              <a:rPr lang="en-US" sz="1400" dirty="0">
                <a:solidFill>
                  <a:schemeClr val="bg1"/>
                </a:solidFill>
                <a:latin typeface="Calibri" charset="0"/>
                <a:ea typeface="Calibri" charset="0"/>
                <a:cs typeface="Calibri" charset="0"/>
              </a:rPr>
              <a:t>Shape the Future.  </a:t>
            </a:r>
            <a:r>
              <a:rPr lang="en-US" sz="1400" b="1" dirty="0">
                <a:solidFill>
                  <a:schemeClr val="bg1"/>
                </a:solidFill>
                <a:latin typeface="Calibri" charset="0"/>
                <a:ea typeface="Calibri" charset="0"/>
                <a:cs typeface="Calibri" charset="0"/>
              </a:rPr>
              <a:t>New Mexico State University</a:t>
            </a:r>
          </a:p>
        </p:txBody>
      </p:sp>
      <p:sp>
        <p:nvSpPr>
          <p:cNvPr id="19" name="Text Box 14"/>
          <p:cNvSpPr txBox="1"/>
          <p:nvPr/>
        </p:nvSpPr>
        <p:spPr>
          <a:xfrm>
            <a:off x="406715" y="2817435"/>
            <a:ext cx="7019321" cy="6029666"/>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marL="0" marR="0" indent="182880">
              <a:spcBef>
                <a:spcPts val="0"/>
              </a:spcBef>
              <a:spcAft>
                <a:spcPts val="0"/>
              </a:spcAft>
            </a:pPr>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a:t>
            </a:r>
          </a:p>
          <a:p>
            <a:pPr marL="0" marR="0" indent="182880">
              <a:spcBef>
                <a:spcPts val="0"/>
              </a:spcBef>
              <a:spcAft>
                <a:spcPts val="0"/>
              </a:spcAft>
            </a:pPr>
            <a:endParaRPr lang="en-US" sz="1000" dirty="0">
              <a:effectLst/>
              <a:latin typeface="Times New Roman" charset="0"/>
              <a:ea typeface="ＭＳ 明朝" charset="-128"/>
              <a:cs typeface="Times New Roman" charset="0"/>
            </a:endParaRPr>
          </a:p>
        </p:txBody>
      </p:sp>
      <p:sp>
        <p:nvSpPr>
          <p:cNvPr id="20" name="Rectangle 19"/>
          <p:cNvSpPr/>
          <p:nvPr/>
        </p:nvSpPr>
        <p:spPr>
          <a:xfrm>
            <a:off x="434462" y="412911"/>
            <a:ext cx="1593347" cy="190964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2160331" y="412911"/>
            <a:ext cx="3326069" cy="190964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5640309" y="412911"/>
            <a:ext cx="1785726" cy="190964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2877507" y="961466"/>
            <a:ext cx="1593347" cy="812530"/>
          </a:xfrm>
          <a:prstGeom prst="rect">
            <a:avLst/>
          </a:prstGeom>
          <a:noFill/>
        </p:spPr>
        <p:txBody>
          <a:bodyPr wrap="square" rtlCol="0">
            <a:spAutoFit/>
          </a:bodyPr>
          <a:lstStyle/>
          <a:p>
            <a:pPr algn="ctr"/>
            <a:r>
              <a:rPr lang="en-US" sz="1400" dirty="0"/>
              <a:t>Insert photo or graphic here or delete this box</a:t>
            </a:r>
          </a:p>
        </p:txBody>
      </p:sp>
      <p:sp>
        <p:nvSpPr>
          <p:cNvPr id="25" name="TextBox 24"/>
          <p:cNvSpPr txBox="1"/>
          <p:nvPr/>
        </p:nvSpPr>
        <p:spPr>
          <a:xfrm>
            <a:off x="406715" y="2471738"/>
            <a:ext cx="7019320" cy="369332"/>
          </a:xfrm>
          <a:prstGeom prst="rect">
            <a:avLst/>
          </a:prstGeom>
          <a:noFill/>
        </p:spPr>
        <p:txBody>
          <a:bodyPr wrap="square" rtlCol="0">
            <a:spAutoFit/>
          </a:bodyPr>
          <a:lstStyle/>
          <a:p>
            <a:r>
              <a:rPr lang="en-US" b="1" dirty="0"/>
              <a:t>Heading 1</a:t>
            </a:r>
          </a:p>
        </p:txBody>
      </p:sp>
    </p:spTree>
    <p:extLst>
      <p:ext uri="{BB962C8B-B14F-4D97-AF65-F5344CB8AC3E}">
        <p14:creationId xmlns:p14="http://schemas.microsoft.com/office/powerpoint/2010/main" val="1047027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82"/>
          <p:cNvSpPr txBox="1"/>
          <p:nvPr/>
        </p:nvSpPr>
        <p:spPr>
          <a:xfrm>
            <a:off x="388786" y="9550674"/>
            <a:ext cx="2300607" cy="466725"/>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tabLst>
                <a:tab pos="2743200" algn="ctr"/>
                <a:tab pos="5486400" algn="r"/>
              </a:tabLst>
            </a:pPr>
            <a:r>
              <a:rPr lang="en-US" sz="1000" dirty="0">
                <a:solidFill>
                  <a:srgbClr val="610B2B"/>
                </a:solidFill>
                <a:effectLst/>
                <a:latin typeface="Open Sans Extrabold" charset="0"/>
                <a:ea typeface="ＭＳ 明朝" charset="-128"/>
                <a:cs typeface="Times New Roman" charset="0"/>
              </a:rPr>
              <a:t>Page 3</a:t>
            </a:r>
            <a:endParaRPr lang="en-US" sz="1200" dirty="0">
              <a:effectLst/>
              <a:ea typeface="ＭＳ 明朝" charset="-128"/>
              <a:cs typeface="Times New Roman" charset="0"/>
            </a:endParaRPr>
          </a:p>
        </p:txBody>
      </p:sp>
      <p:sp>
        <p:nvSpPr>
          <p:cNvPr id="14" name="TextBox 13"/>
          <p:cNvSpPr txBox="1"/>
          <p:nvPr/>
        </p:nvSpPr>
        <p:spPr>
          <a:xfrm>
            <a:off x="7973587" y="278295"/>
            <a:ext cx="2228248" cy="2031325"/>
          </a:xfrm>
          <a:prstGeom prst="rect">
            <a:avLst/>
          </a:prstGeom>
          <a:noFill/>
        </p:spPr>
        <p:txBody>
          <a:bodyPr wrap="square" rtlCol="0">
            <a:spAutoFit/>
          </a:bodyPr>
          <a:lstStyle/>
          <a:p>
            <a:r>
              <a:rPr lang="en-US" b="1" dirty="0">
                <a:solidFill>
                  <a:srgbClr val="852044"/>
                </a:solidFill>
              </a:rPr>
              <a:t>Replace all of </a:t>
            </a:r>
            <a:br>
              <a:rPr lang="en-US" b="1" dirty="0">
                <a:solidFill>
                  <a:srgbClr val="852044"/>
                </a:solidFill>
              </a:rPr>
            </a:br>
            <a:r>
              <a:rPr lang="en-US" b="1" dirty="0">
                <a:solidFill>
                  <a:srgbClr val="852044"/>
                </a:solidFill>
              </a:rPr>
              <a:t>the mockup text </a:t>
            </a:r>
            <a:br>
              <a:rPr lang="en-US" b="1" dirty="0">
                <a:solidFill>
                  <a:srgbClr val="852044"/>
                </a:solidFill>
              </a:rPr>
            </a:br>
            <a:r>
              <a:rPr lang="en-US" b="1" dirty="0">
                <a:solidFill>
                  <a:srgbClr val="852044"/>
                </a:solidFill>
              </a:rPr>
              <a:t>with your information. Feel free to add as many or as few photos as you’d like!!!  </a:t>
            </a:r>
          </a:p>
        </p:txBody>
      </p:sp>
      <p:sp>
        <p:nvSpPr>
          <p:cNvPr id="15" name="Text Box 77"/>
          <p:cNvSpPr txBox="1"/>
          <p:nvPr/>
        </p:nvSpPr>
        <p:spPr>
          <a:xfrm>
            <a:off x="406715" y="9124314"/>
            <a:ext cx="7019320" cy="432066"/>
          </a:xfrm>
          <a:prstGeom prst="rect">
            <a:avLst/>
          </a:prstGeom>
          <a:solidFill>
            <a:srgbClr val="852044"/>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b="1" dirty="0">
              <a:solidFill>
                <a:srgbClr val="852044"/>
              </a:solidFill>
              <a:effectLst/>
              <a:latin typeface="Open Sans" charset="0"/>
              <a:ea typeface="ＭＳ ゴシック" charset="-128"/>
              <a:cs typeface="Times New Roman" charset="0"/>
            </a:endParaRPr>
          </a:p>
        </p:txBody>
      </p:sp>
      <p:sp>
        <p:nvSpPr>
          <p:cNvPr id="16" name="Text Box 30"/>
          <p:cNvSpPr txBox="1"/>
          <p:nvPr/>
        </p:nvSpPr>
        <p:spPr>
          <a:xfrm>
            <a:off x="406716" y="9190324"/>
            <a:ext cx="7019320" cy="453943"/>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400" b="1" dirty="0">
                <a:solidFill>
                  <a:schemeClr val="bg1"/>
                </a:solidFill>
                <a:latin typeface="Calibri" charset="0"/>
                <a:ea typeface="Calibri" charset="0"/>
                <a:cs typeface="Calibri" charset="0"/>
              </a:rPr>
              <a:t>BE BOLD. </a:t>
            </a:r>
            <a:r>
              <a:rPr lang="en-US" sz="1400" dirty="0">
                <a:solidFill>
                  <a:schemeClr val="bg1"/>
                </a:solidFill>
                <a:latin typeface="Calibri" charset="0"/>
                <a:ea typeface="Calibri" charset="0"/>
                <a:cs typeface="Calibri" charset="0"/>
              </a:rPr>
              <a:t>Shape the Future.  </a:t>
            </a:r>
            <a:r>
              <a:rPr lang="en-US" sz="1400" b="1" dirty="0">
                <a:solidFill>
                  <a:schemeClr val="bg1"/>
                </a:solidFill>
                <a:latin typeface="Calibri" charset="0"/>
                <a:ea typeface="Calibri" charset="0"/>
                <a:cs typeface="Calibri" charset="0"/>
              </a:rPr>
              <a:t>New Mexico State University</a:t>
            </a:r>
          </a:p>
        </p:txBody>
      </p:sp>
      <p:sp>
        <p:nvSpPr>
          <p:cNvPr id="17" name="Text Box 14"/>
          <p:cNvSpPr txBox="1"/>
          <p:nvPr/>
        </p:nvSpPr>
        <p:spPr>
          <a:xfrm>
            <a:off x="2294965" y="502024"/>
            <a:ext cx="5131071" cy="8345078"/>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marL="0" marR="0" indent="182880">
              <a:spcBef>
                <a:spcPts val="0"/>
              </a:spcBef>
              <a:spcAft>
                <a:spcPts val="0"/>
              </a:spcAft>
            </a:pPr>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a:t>
            </a:r>
          </a:p>
          <a:p>
            <a:pPr indent="182880"/>
            <a:r>
              <a:rPr lang="en-US" sz="1000" dirty="0">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a:t>
            </a:r>
            <a:r>
              <a:rPr lang="en-US" sz="1000" dirty="0" err="1">
                <a:latin typeface="Times New Roman" charset="0"/>
                <a:ea typeface="ＭＳ 明朝" charset="-128"/>
                <a:cs typeface="Times New Roman" charset="0"/>
              </a:rPr>
              <a:t>copyBody</a:t>
            </a:r>
            <a:r>
              <a:rPr lang="en-US" sz="1000" dirty="0">
                <a:latin typeface="Times New Roman" charset="0"/>
                <a:ea typeface="ＭＳ 明朝" charset="-128"/>
                <a:cs typeface="Times New Roman" charset="0"/>
              </a:rPr>
              <a:t> copy body copy body copy body copy body copy body copy body copy body copy body copy body copy body copy body copy body copy body copy body copy body copy body </a:t>
            </a:r>
            <a:r>
              <a:rPr lang="en-US" sz="1000" dirty="0" err="1">
                <a:latin typeface="Times New Roman" charset="0"/>
                <a:ea typeface="ＭＳ 明朝" charset="-128"/>
                <a:cs typeface="Times New Roman" charset="0"/>
              </a:rPr>
              <a:t>copyBody</a:t>
            </a:r>
            <a:r>
              <a:rPr lang="en-US" sz="1000" dirty="0">
                <a:latin typeface="Times New Roman" charset="0"/>
                <a:ea typeface="ＭＳ 明朝" charset="-128"/>
                <a:cs typeface="Times New Roman" charset="0"/>
              </a:rPr>
              <a:t> copy body copy body copy body copy body copy body copy body copy body copy body copy body copy body</a:t>
            </a:r>
          </a:p>
          <a:p>
            <a:pPr indent="182880"/>
            <a:endParaRPr lang="en-US" sz="1000" dirty="0">
              <a:latin typeface="Times New Roman" charset="0"/>
              <a:ea typeface="ＭＳ 明朝" charset="-128"/>
              <a:cs typeface="Times New Roman" charset="0"/>
            </a:endParaRPr>
          </a:p>
          <a:p>
            <a:pPr indent="182880"/>
            <a:endParaRPr lang="en-US" sz="1000" dirty="0">
              <a:latin typeface="Times New Roman" charset="0"/>
              <a:ea typeface="ＭＳ 明朝" charset="-128"/>
              <a:cs typeface="Times New Roman" charset="0"/>
            </a:endParaRPr>
          </a:p>
          <a:p>
            <a:pPr indent="182880"/>
            <a:endParaRPr lang="en-US" sz="1000" dirty="0">
              <a:latin typeface="Times New Roman" charset="0"/>
              <a:ea typeface="ＭＳ 明朝" charset="-128"/>
              <a:cs typeface="Times New Roman" charset="0"/>
            </a:endParaRPr>
          </a:p>
          <a:p>
            <a:pPr indent="182880"/>
            <a:endParaRPr lang="en-US" sz="1000" dirty="0">
              <a:effectLst/>
              <a:latin typeface="Times New Roman" charset="0"/>
              <a:ea typeface="ＭＳ 明朝" charset="-128"/>
              <a:cs typeface="Times New Roman" charset="0"/>
            </a:endParaRPr>
          </a:p>
          <a:p>
            <a:pPr indent="182880"/>
            <a:r>
              <a:rPr lang="en-US" sz="1000" dirty="0">
                <a:effectLst/>
                <a:latin typeface="Times New Roman" charset="0"/>
                <a:ea typeface="ＭＳ 明朝" charset="-128"/>
                <a:cs typeface="Times New Roman" charset="0"/>
              </a:rPr>
              <a:t> </a:t>
            </a:r>
          </a:p>
          <a:p>
            <a:pPr marL="0" marR="0" indent="182880">
              <a:spcBef>
                <a:spcPts val="0"/>
              </a:spcBef>
              <a:spcAft>
                <a:spcPts val="0"/>
              </a:spcAft>
            </a:pPr>
            <a:endParaRPr lang="en-US" sz="1000" dirty="0">
              <a:effectLst/>
              <a:latin typeface="Times New Roman" charset="0"/>
              <a:ea typeface="ＭＳ 明朝" charset="-128"/>
              <a:cs typeface="Times New Roman" charset="0"/>
            </a:endParaRPr>
          </a:p>
        </p:txBody>
      </p:sp>
      <p:sp>
        <p:nvSpPr>
          <p:cNvPr id="18" name="Rectangle 17"/>
          <p:cNvSpPr/>
          <p:nvPr/>
        </p:nvSpPr>
        <p:spPr>
          <a:xfrm>
            <a:off x="434462" y="412911"/>
            <a:ext cx="1593347" cy="190964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p:nvPr/>
        </p:nvSpPr>
        <p:spPr>
          <a:xfrm>
            <a:off x="434462" y="2517584"/>
            <a:ext cx="1593347" cy="190964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p:nvSpPr>
        <p:spPr>
          <a:xfrm>
            <a:off x="440111" y="4704436"/>
            <a:ext cx="1593347" cy="190964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a:off x="388786" y="884986"/>
            <a:ext cx="1593347" cy="812530"/>
          </a:xfrm>
          <a:prstGeom prst="rect">
            <a:avLst/>
          </a:prstGeom>
          <a:noFill/>
        </p:spPr>
        <p:txBody>
          <a:bodyPr wrap="square" rtlCol="0">
            <a:spAutoFit/>
          </a:bodyPr>
          <a:lstStyle/>
          <a:p>
            <a:pPr algn="ctr"/>
            <a:r>
              <a:rPr lang="en-US" sz="1400" dirty="0"/>
              <a:t>Insert photo or graphic here or delete this box</a:t>
            </a:r>
          </a:p>
        </p:txBody>
      </p:sp>
      <p:sp>
        <p:nvSpPr>
          <p:cNvPr id="22" name="Rectangle 21"/>
          <p:cNvSpPr/>
          <p:nvPr/>
        </p:nvSpPr>
        <p:spPr>
          <a:xfrm>
            <a:off x="434462" y="6879890"/>
            <a:ext cx="1593347" cy="190964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05600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5"/>
          <p:cNvSpPr txBox="1"/>
          <p:nvPr/>
        </p:nvSpPr>
        <p:spPr>
          <a:xfrm>
            <a:off x="331304" y="8838204"/>
            <a:ext cx="7116418" cy="574040"/>
          </a:xfrm>
          <a:prstGeom prst="rect">
            <a:avLst/>
          </a:prstGeom>
          <a:solidFill>
            <a:srgbClr val="852044"/>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solidFill>
                  <a:srgbClr val="EEA420"/>
                </a:solidFill>
                <a:effectLst/>
                <a:latin typeface="Open Sans" charset="0"/>
                <a:ea typeface="ＭＳ ゴシック" charset="-128"/>
                <a:cs typeface="Times New Roman" charset="0"/>
              </a:rPr>
              <a:t> </a:t>
            </a:r>
            <a:endParaRPr lang="en-US" sz="1200" b="1">
              <a:solidFill>
                <a:srgbClr val="505150"/>
              </a:solidFill>
              <a:effectLst/>
              <a:latin typeface="Open Sans" charset="0"/>
              <a:ea typeface="ＭＳ ゴシック" charset="-128"/>
              <a:cs typeface="Times New Roman" charset="0"/>
            </a:endParaRPr>
          </a:p>
        </p:txBody>
      </p:sp>
      <p:sp>
        <p:nvSpPr>
          <p:cNvPr id="5" name="Text Box 1"/>
          <p:cNvSpPr txBox="1"/>
          <p:nvPr/>
        </p:nvSpPr>
        <p:spPr>
          <a:xfrm>
            <a:off x="469265" y="8927104"/>
            <a:ext cx="6845935" cy="34544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b="1" dirty="0">
                <a:solidFill>
                  <a:srgbClr val="FFFFFF"/>
                </a:solidFill>
                <a:effectLst/>
                <a:latin typeface="Calibri" charset="0"/>
                <a:ea typeface="Calibri" charset="0"/>
                <a:cs typeface="Calibri" charset="0"/>
              </a:rPr>
              <a:t>The College of Agricultural, Consumer and Environmental Sciences is an engine for economic and community development </a:t>
            </a:r>
            <a:br>
              <a:rPr lang="en-US" sz="1000" b="1" dirty="0">
                <a:solidFill>
                  <a:srgbClr val="FFFFFF"/>
                </a:solidFill>
                <a:effectLst/>
                <a:latin typeface="Calibri" charset="0"/>
                <a:ea typeface="Calibri" charset="0"/>
                <a:cs typeface="Calibri" charset="0"/>
              </a:rPr>
            </a:br>
            <a:r>
              <a:rPr lang="en-US" sz="1000" b="1" dirty="0">
                <a:solidFill>
                  <a:srgbClr val="FFFFFF"/>
                </a:solidFill>
                <a:effectLst/>
                <a:latin typeface="Calibri" charset="0"/>
                <a:ea typeface="Calibri" charset="0"/>
                <a:cs typeface="Calibri" charset="0"/>
              </a:rPr>
              <a:t>in New Mexico, improving the lives of New Mexicans through academic, research, and Extension programs. </a:t>
            </a:r>
            <a:endParaRPr lang="en-US" sz="1000" dirty="0">
              <a:effectLst/>
              <a:latin typeface="Calibri" charset="0"/>
              <a:ea typeface="Calibri" charset="0"/>
              <a:cs typeface="Calibri" charset="0"/>
            </a:endParaRPr>
          </a:p>
          <a:p>
            <a:pPr marL="0" marR="0" algn="ctr">
              <a:spcBef>
                <a:spcPts val="0"/>
              </a:spcBef>
              <a:spcAft>
                <a:spcPts val="0"/>
              </a:spcAft>
            </a:pPr>
            <a:r>
              <a:rPr lang="en-US" sz="1000" b="1" dirty="0">
                <a:solidFill>
                  <a:srgbClr val="FFFFFF"/>
                </a:solidFill>
                <a:effectLst/>
                <a:latin typeface="Calibri" charset="0"/>
                <a:ea typeface="Calibri" charset="0"/>
                <a:cs typeface="Calibri" charset="0"/>
              </a:rPr>
              <a:t> </a:t>
            </a:r>
            <a:endParaRPr lang="en-US" sz="1000" dirty="0">
              <a:effectLst/>
              <a:latin typeface="Calibri" charset="0"/>
              <a:ea typeface="Calibri" charset="0"/>
              <a:cs typeface="Calibri" charset="0"/>
            </a:endParaRPr>
          </a:p>
        </p:txBody>
      </p:sp>
      <p:sp>
        <p:nvSpPr>
          <p:cNvPr id="6" name="Text Box 28"/>
          <p:cNvSpPr txBox="1"/>
          <p:nvPr/>
        </p:nvSpPr>
        <p:spPr>
          <a:xfrm>
            <a:off x="482600" y="9473204"/>
            <a:ext cx="6833235" cy="39624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dirty="0">
                <a:solidFill>
                  <a:schemeClr val="tx1"/>
                </a:solidFill>
                <a:effectLst/>
                <a:latin typeface="Calibri" charset="0"/>
                <a:ea typeface="Calibri" charset="0"/>
                <a:cs typeface="Calibri" charset="0"/>
              </a:rPr>
              <a:t>New Mexico State University is an </a:t>
            </a:r>
            <a:r>
              <a:rPr lang="en-US" sz="1000">
                <a:solidFill>
                  <a:schemeClr val="tx1"/>
                </a:solidFill>
                <a:effectLst/>
                <a:latin typeface="Calibri" charset="0"/>
                <a:ea typeface="Calibri" charset="0"/>
                <a:cs typeface="Calibri" charset="0"/>
              </a:rPr>
              <a:t>equal opportunity</a:t>
            </a:r>
            <a:r>
              <a:rPr lang="en-US" sz="1000">
                <a:solidFill>
                  <a:schemeClr val="tx1"/>
                </a:solidFill>
                <a:latin typeface="Calibri" charset="0"/>
                <a:ea typeface="Calibri" charset="0"/>
                <a:cs typeface="Calibri" charset="0"/>
              </a:rPr>
              <a:t> </a:t>
            </a:r>
            <a:r>
              <a:rPr lang="en-US" sz="1000">
                <a:solidFill>
                  <a:schemeClr val="tx1"/>
                </a:solidFill>
                <a:effectLst/>
                <a:latin typeface="Calibri" charset="0"/>
                <a:ea typeface="Calibri" charset="0"/>
                <a:cs typeface="Calibri" charset="0"/>
              </a:rPr>
              <a:t>employer </a:t>
            </a:r>
            <a:r>
              <a:rPr lang="en-US" sz="1000" dirty="0">
                <a:solidFill>
                  <a:schemeClr val="tx1"/>
                </a:solidFill>
                <a:effectLst/>
                <a:latin typeface="Calibri" charset="0"/>
                <a:ea typeface="Calibri" charset="0"/>
                <a:cs typeface="Calibri" charset="0"/>
              </a:rPr>
              <a:t>and educator. </a:t>
            </a:r>
            <a:br>
              <a:rPr lang="en-US" sz="1000" dirty="0">
                <a:solidFill>
                  <a:schemeClr val="tx1"/>
                </a:solidFill>
                <a:effectLst/>
                <a:latin typeface="Calibri" charset="0"/>
                <a:ea typeface="Calibri" charset="0"/>
                <a:cs typeface="Calibri" charset="0"/>
              </a:rPr>
            </a:br>
            <a:r>
              <a:rPr lang="en-US" sz="1000" dirty="0">
                <a:solidFill>
                  <a:schemeClr val="tx1"/>
                </a:solidFill>
                <a:effectLst/>
                <a:latin typeface="Calibri" charset="0"/>
                <a:ea typeface="Calibri" charset="0"/>
                <a:cs typeface="Calibri" charset="0"/>
              </a:rPr>
              <a:t>NMSU and the U.S. Department of Agriculture cooperating.</a:t>
            </a:r>
          </a:p>
        </p:txBody>
      </p:sp>
      <p:sp>
        <p:nvSpPr>
          <p:cNvPr id="14" name="Text Box 18"/>
          <p:cNvSpPr txBox="1"/>
          <p:nvPr/>
        </p:nvSpPr>
        <p:spPr>
          <a:xfrm>
            <a:off x="2922494" y="5589545"/>
            <a:ext cx="4525228" cy="3162299"/>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a:t>
            </a:r>
          </a:p>
        </p:txBody>
      </p:sp>
      <p:sp>
        <p:nvSpPr>
          <p:cNvPr id="15" name="Rectangle 14"/>
          <p:cNvSpPr/>
          <p:nvPr/>
        </p:nvSpPr>
        <p:spPr>
          <a:xfrm>
            <a:off x="331304" y="5292603"/>
            <a:ext cx="2445477" cy="333897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639522" y="6194585"/>
            <a:ext cx="1829040" cy="1200329"/>
          </a:xfrm>
          <a:prstGeom prst="rect">
            <a:avLst/>
          </a:prstGeom>
          <a:noFill/>
        </p:spPr>
        <p:txBody>
          <a:bodyPr wrap="square" rtlCol="0">
            <a:spAutoFit/>
          </a:bodyPr>
          <a:lstStyle/>
          <a:p>
            <a:pPr algn="ctr"/>
            <a:r>
              <a:rPr lang="en-US" sz="2400" dirty="0"/>
              <a:t>Insert photo or graphic here</a:t>
            </a:r>
          </a:p>
        </p:txBody>
      </p:sp>
      <p:sp>
        <p:nvSpPr>
          <p:cNvPr id="17" name="TextBox 16"/>
          <p:cNvSpPr txBox="1"/>
          <p:nvPr/>
        </p:nvSpPr>
        <p:spPr>
          <a:xfrm>
            <a:off x="2922494" y="5318519"/>
            <a:ext cx="4182933" cy="369332"/>
          </a:xfrm>
          <a:prstGeom prst="rect">
            <a:avLst/>
          </a:prstGeom>
          <a:noFill/>
        </p:spPr>
        <p:txBody>
          <a:bodyPr wrap="square" rtlCol="0">
            <a:spAutoFit/>
          </a:bodyPr>
          <a:lstStyle/>
          <a:p>
            <a:r>
              <a:rPr lang="en-US" b="1" dirty="0"/>
              <a:t>Heading 1</a:t>
            </a:r>
          </a:p>
        </p:txBody>
      </p:sp>
      <p:sp>
        <p:nvSpPr>
          <p:cNvPr id="21" name="TextBox 20"/>
          <p:cNvSpPr txBox="1"/>
          <p:nvPr/>
        </p:nvSpPr>
        <p:spPr>
          <a:xfrm>
            <a:off x="482600" y="490330"/>
            <a:ext cx="2684670" cy="2031325"/>
          </a:xfrm>
          <a:prstGeom prst="rect">
            <a:avLst/>
          </a:prstGeom>
          <a:noFill/>
        </p:spPr>
        <p:txBody>
          <a:bodyPr wrap="square" rtlCol="0">
            <a:spAutoFit/>
          </a:bodyPr>
          <a:lstStyle/>
          <a:p>
            <a:r>
              <a:rPr lang="en-US" sz="1400" dirty="0"/>
              <a:t>College of Agricultural, Consumer</a:t>
            </a:r>
            <a:br>
              <a:rPr lang="en-US" sz="1400" dirty="0"/>
            </a:br>
            <a:r>
              <a:rPr lang="en-US" sz="1400" dirty="0"/>
              <a:t>and Environmental Sciences</a:t>
            </a:r>
          </a:p>
          <a:p>
            <a:r>
              <a:rPr lang="en-US" sz="1400" dirty="0"/>
              <a:t>Department of #####</a:t>
            </a:r>
          </a:p>
          <a:p>
            <a:r>
              <a:rPr lang="en-US" sz="1400" dirty="0"/>
              <a:t>MSC ###</a:t>
            </a:r>
          </a:p>
          <a:p>
            <a:r>
              <a:rPr lang="en-US" sz="1400" dirty="0"/>
              <a:t>New Mexico State University</a:t>
            </a:r>
          </a:p>
          <a:p>
            <a:r>
              <a:rPr lang="en-US" sz="1400" dirty="0"/>
              <a:t>P.O. Box 30003</a:t>
            </a:r>
          </a:p>
          <a:p>
            <a:r>
              <a:rPr lang="en-US" sz="1400" dirty="0"/>
              <a:t>Las Cruces, NM 88003-8003</a:t>
            </a:r>
          </a:p>
          <a:p>
            <a:r>
              <a:rPr lang="en-US" sz="1400" dirty="0"/>
              <a:t> </a:t>
            </a:r>
          </a:p>
          <a:p>
            <a:endParaRPr lang="en-US" sz="1400" dirty="0"/>
          </a:p>
        </p:txBody>
      </p:sp>
      <p:sp>
        <p:nvSpPr>
          <p:cNvPr id="22" name="TextBox 21"/>
          <p:cNvSpPr txBox="1"/>
          <p:nvPr/>
        </p:nvSpPr>
        <p:spPr>
          <a:xfrm>
            <a:off x="-2438400" y="490330"/>
            <a:ext cx="2063991" cy="3139321"/>
          </a:xfrm>
          <a:prstGeom prst="rect">
            <a:avLst/>
          </a:prstGeom>
          <a:noFill/>
        </p:spPr>
        <p:txBody>
          <a:bodyPr wrap="square" rtlCol="0">
            <a:spAutoFit/>
          </a:bodyPr>
          <a:lstStyle/>
          <a:p>
            <a:pPr algn="r"/>
            <a:r>
              <a:rPr lang="en-US" b="1" dirty="0">
                <a:solidFill>
                  <a:srgbClr val="852044"/>
                </a:solidFill>
              </a:rPr>
              <a:t>Replace with your return address!! </a:t>
            </a:r>
          </a:p>
          <a:p>
            <a:pPr algn="r"/>
            <a:endParaRPr lang="en-US" b="1" dirty="0">
              <a:solidFill>
                <a:srgbClr val="852044"/>
              </a:solidFill>
            </a:endParaRPr>
          </a:p>
          <a:p>
            <a:pPr algn="r"/>
            <a:r>
              <a:rPr lang="en-US" b="1" dirty="0">
                <a:solidFill>
                  <a:srgbClr val="852044"/>
                </a:solidFill>
              </a:rPr>
              <a:t>If you’re NOT planning on mailing this newsletter, delete the return address text and add another story to your newsletter or more photos!!  </a:t>
            </a:r>
          </a:p>
        </p:txBody>
      </p:sp>
      <p:sp>
        <p:nvSpPr>
          <p:cNvPr id="13" name="TextBox 12"/>
          <p:cNvSpPr txBox="1"/>
          <p:nvPr/>
        </p:nvSpPr>
        <p:spPr>
          <a:xfrm>
            <a:off x="7982959" y="7911441"/>
            <a:ext cx="3133276" cy="1754326"/>
          </a:xfrm>
          <a:prstGeom prst="rect">
            <a:avLst/>
          </a:prstGeom>
          <a:noFill/>
        </p:spPr>
        <p:txBody>
          <a:bodyPr wrap="square" rtlCol="0">
            <a:spAutoFit/>
          </a:bodyPr>
          <a:lstStyle/>
          <a:p>
            <a:r>
              <a:rPr lang="en-US" b="1" dirty="0">
                <a:solidFill>
                  <a:srgbClr val="852044"/>
                </a:solidFill>
              </a:rPr>
              <a:t>Leave the EEO and ACES statements in the newsletter! If you’d like to move them, that is fine—but, they need to be included somewhere in the document.</a:t>
            </a:r>
          </a:p>
        </p:txBody>
      </p:sp>
    </p:spTree>
    <p:extLst>
      <p:ext uri="{BB962C8B-B14F-4D97-AF65-F5344CB8AC3E}">
        <p14:creationId xmlns:p14="http://schemas.microsoft.com/office/powerpoint/2010/main" val="12138712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370</TotalTime>
  <Words>2651</Words>
  <Application>Microsoft Macintosh PowerPoint</Application>
  <PresentationFormat>Custom</PresentationFormat>
  <Paragraphs>92</Paragraphs>
  <Slides>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ＭＳ 明朝</vt:lpstr>
      <vt:lpstr>Arial</vt:lpstr>
      <vt:lpstr>Calibri</vt:lpstr>
      <vt:lpstr>Calibri Light</vt:lpstr>
      <vt:lpstr>Open Sans</vt:lpstr>
      <vt:lpstr>Open Sans Extrabold</vt:lpstr>
      <vt:lpstr>Times New Roman</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Elizabeth Sohn</cp:lastModifiedBy>
  <cp:revision>44</cp:revision>
  <dcterms:created xsi:type="dcterms:W3CDTF">2018-08-06T19:59:43Z</dcterms:created>
  <dcterms:modified xsi:type="dcterms:W3CDTF">2025-09-08T16:22:28Z</dcterms:modified>
</cp:coreProperties>
</file>